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59" r:id="rId4"/>
  </p:sldMasterIdLst>
  <p:notesMasterIdLst>
    <p:notesMasterId r:id="rId41"/>
  </p:notesMasterIdLst>
  <p:sldIdLst>
    <p:sldId id="264" r:id="rId5"/>
    <p:sldId id="272" r:id="rId6"/>
    <p:sldId id="281" r:id="rId7"/>
    <p:sldId id="282" r:id="rId8"/>
    <p:sldId id="280" r:id="rId9"/>
    <p:sldId id="284" r:id="rId10"/>
    <p:sldId id="283" r:id="rId11"/>
    <p:sldId id="286" r:id="rId12"/>
    <p:sldId id="287" r:id="rId13"/>
    <p:sldId id="316" r:id="rId14"/>
    <p:sldId id="307" r:id="rId15"/>
    <p:sldId id="308" r:id="rId16"/>
    <p:sldId id="309" r:id="rId17"/>
    <p:sldId id="270" r:id="rId18"/>
    <p:sldId id="288" r:id="rId19"/>
    <p:sldId id="289" r:id="rId20"/>
    <p:sldId id="290" r:id="rId21"/>
    <p:sldId id="291" r:id="rId22"/>
    <p:sldId id="292" r:id="rId23"/>
    <p:sldId id="317" r:id="rId24"/>
    <p:sldId id="318" r:id="rId25"/>
    <p:sldId id="315" r:id="rId26"/>
    <p:sldId id="319"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26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F03D"/>
    <a:srgbClr val="5763AD"/>
    <a:srgbClr val="898989"/>
    <a:srgbClr val="3A552A"/>
    <a:srgbClr val="3A23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98A5FA-EB37-41CE-B4C8-8AC53D08E97B}" v="69" dt="2021-07-22T13:03:19.1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06" autoAdjust="0"/>
    <p:restoredTop sz="94660"/>
  </p:normalViewPr>
  <p:slideViewPr>
    <p:cSldViewPr snapToGrid="0">
      <p:cViewPr varScale="1">
        <p:scale>
          <a:sx n="98" d="100"/>
          <a:sy n="98" d="100"/>
        </p:scale>
        <p:origin x="72"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90224-0EE7-47DD-B074-ECF4EA598D75}" type="datetimeFigureOut">
              <a:rPr lang="en-US" smtClean="0"/>
              <a:t>7/22/2021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D5AE2-E576-46D7-A1A5-1815E4A31342}" type="slidenum">
              <a:rPr lang="en-US" smtClean="0"/>
              <a:t>‹#›</a:t>
            </a:fld>
            <a:endParaRPr lang="en-US"/>
          </a:p>
        </p:txBody>
      </p:sp>
    </p:spTree>
    <p:extLst>
      <p:ext uri="{BB962C8B-B14F-4D97-AF65-F5344CB8AC3E}">
        <p14:creationId xmlns:p14="http://schemas.microsoft.com/office/powerpoint/2010/main" val="3137211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786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DA2B6-E9E6-4CF9-90A3-4FD81DE1DBFC}" type="datetime1">
              <a:rPr lang="en-US" smtClean="0"/>
              <a:t>7/22/2021</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1317910173"/>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DA2B6-E9E6-4CF9-90A3-4FD81DE1DBFC}" type="datetime1">
              <a:rPr lang="en-US" smtClean="0"/>
              <a:t>7/22/2021</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4185979465"/>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8469CDA-A969-4631-88FA-C1D3A3E81E62}" type="datetime1">
              <a:rPr lang="en-US" smtClean="0"/>
              <a:t>7/22/2021</a:t>
            </a:fld>
            <a:endParaRPr lang="en-US"/>
          </a:p>
        </p:txBody>
      </p:sp>
      <p:sp>
        <p:nvSpPr>
          <p:cNvPr id="5" name="Slide Number Placeholder 4"/>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85802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96454" y="559674"/>
            <a:ext cx="10515600" cy="2852737"/>
          </a:xfrm>
        </p:spPr>
        <p:txBody>
          <a:bodyPr anchor="b"/>
          <a:lstStyle>
            <a:lvl1pPr>
              <a:defRPr sz="6000">
                <a:solidFill>
                  <a:srgbClr val="3A2313"/>
                </a:solidFill>
              </a:defRPr>
            </a:lvl1pPr>
          </a:lstStyle>
          <a:p>
            <a:r>
              <a:rPr lang="en-US"/>
              <a:t>Click to edit Master title style</a:t>
            </a:r>
            <a:endParaRPr lang="en-US" dirty="0"/>
          </a:p>
        </p:txBody>
      </p:sp>
      <p:sp>
        <p:nvSpPr>
          <p:cNvPr id="10" name="Text Placeholder 2"/>
          <p:cNvSpPr>
            <a:spLocks noGrp="1"/>
          </p:cNvSpPr>
          <p:nvPr>
            <p:ph type="body" idx="1"/>
          </p:nvPr>
        </p:nvSpPr>
        <p:spPr>
          <a:xfrm>
            <a:off x="496454" y="3439399"/>
            <a:ext cx="10515600" cy="1500187"/>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06384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AE8A1-10EA-44D9-98D2-357D93CD1BBC}" type="datetime1">
              <a:rPr lang="en-US" smtClean="0"/>
              <a:t>7/22/2021</a:t>
            </a:fld>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pPr/>
              <a:t>‹#›</a:t>
            </a:fld>
            <a:endParaRPr lang="en-US" dirty="0"/>
          </a:p>
        </p:txBody>
      </p:sp>
      <p:cxnSp>
        <p:nvCxnSpPr>
          <p:cNvPr id="7" name="Straight Connector 6"/>
          <p:cNvCxnSpPr/>
          <p:nvPr userDrawn="1"/>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090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169FF5-285A-4229-AACC-A1CA46E83406}" type="datetime1">
              <a:rPr lang="en-US" smtClean="0"/>
              <a:t>7/22/2021</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89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EDA2B6-E9E6-4CF9-90A3-4FD81DE1DBFC}" type="datetime1">
              <a:rPr lang="en-US" smtClean="0"/>
              <a:t>7/22/2021</a:t>
            </a:fld>
            <a:endParaRPr lang="en-US"/>
          </a:p>
        </p:txBody>
      </p:sp>
      <p:sp>
        <p:nvSpPr>
          <p:cNvPr id="6" name="Footer Placeholder 5"/>
          <p:cNvSpPr>
            <a:spLocks noGrp="1"/>
          </p:cNvSpPr>
          <p:nvPr>
            <p:ph type="ftr" sz="quarter" idx="11"/>
          </p:nvPr>
        </p:nvSpPr>
        <p:spPr/>
        <p:txBody>
          <a:bodyPr/>
          <a:lstStyle/>
          <a:p>
            <a:r>
              <a:rPr lang="en-US"/>
              <a:t>NATIONAL DROUGHT MITIGATION CENTER</a:t>
            </a:r>
            <a:endParaRPr lang="en-US" dirty="0"/>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215787137"/>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EDA2B6-E9E6-4CF9-90A3-4FD81DE1DBFC}" type="datetime1">
              <a:rPr lang="en-US" smtClean="0"/>
              <a:t>7/22/2021</a:t>
            </a:fld>
            <a:endParaRPr lang="en-US"/>
          </a:p>
        </p:txBody>
      </p:sp>
      <p:sp>
        <p:nvSpPr>
          <p:cNvPr id="8" name="Footer Placeholder 7"/>
          <p:cNvSpPr>
            <a:spLocks noGrp="1"/>
          </p:cNvSpPr>
          <p:nvPr>
            <p:ph type="ftr" sz="quarter" idx="11"/>
          </p:nvPr>
        </p:nvSpPr>
        <p:spPr/>
        <p:txBody>
          <a:bodyPr/>
          <a:lstStyle/>
          <a:p>
            <a:r>
              <a:rPr lang="en-US"/>
              <a:t>NATIONAL DROUGHT MITIGATION CENTER</a:t>
            </a:r>
            <a:endParaRPr lang="en-US" dirty="0"/>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942403892"/>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354BC7-F43F-4790-8778-A44E149CE929}" type="datetime1">
              <a:rPr lang="en-US" smtClean="0"/>
              <a:t>7/22/2021</a:t>
            </a:fld>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5" name="Slide Number Placeholder 4"/>
          <p:cNvSpPr>
            <a:spLocks noGrp="1"/>
          </p:cNvSpPr>
          <p:nvPr>
            <p:ph type="sldNum" sz="quarter" idx="12"/>
          </p:nvPr>
        </p:nvSpPr>
        <p:spPr/>
        <p:txBody>
          <a:bodyPr/>
          <a:lstStyle/>
          <a:p>
            <a:fld id="{588676DA-17D9-4E76-BDBF-839424D51AA4}" type="slidenum">
              <a:rPr lang="en-US" smtClean="0"/>
              <a:pPr/>
              <a:t>‹#›</a:t>
            </a:fld>
            <a:endParaRPr lang="en-US" dirty="0"/>
          </a:p>
        </p:txBody>
      </p:sp>
      <p:cxnSp>
        <p:nvCxnSpPr>
          <p:cNvPr id="6" name="Straight Connector 5"/>
          <p:cNvCxnSpPr/>
          <p:nvPr userDrawn="1"/>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611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03488D5-90CE-47CC-8620-3CF4A1BA2014}" type="datetime1">
              <a:rPr lang="en-US" smtClean="0"/>
              <a:t>7/22/2021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NATIONAL DROUGHT MITIGATION CENTER</a:t>
            </a:r>
            <a:endParaRPr lang="en-US" dirty="0"/>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1968422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148C925-3E87-4DD7-A892-3DACC128BF7B}" type="datetime1">
              <a:rPr lang="en-US" smtClean="0"/>
              <a:t>7/22/2021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NATIONAL DROUGHT MITIGATION CENTER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2788919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B1A771-1ED5-48AA-AC4F-202B4DBFF0D4}" type="datetime1">
              <a:rPr lang="en-US" smtClean="0"/>
              <a:t>7/22/2021</a:t>
            </a:fld>
            <a:endParaRPr lang="en-US"/>
          </a:p>
        </p:txBody>
      </p:sp>
      <p:sp>
        <p:nvSpPr>
          <p:cNvPr id="6" name="Footer Placeholder 5"/>
          <p:cNvSpPr>
            <a:spLocks noGrp="1"/>
          </p:cNvSpPr>
          <p:nvPr>
            <p:ph type="ftr" sz="quarter" idx="11"/>
          </p:nvPr>
        </p:nvSpPr>
        <p:spPr/>
        <p:txBody>
          <a:bodyPr/>
          <a:lstStyle/>
          <a:p>
            <a:r>
              <a:rPr lang="en-US"/>
              <a:t>NATIONAL DROUGHT MITIGATION CENTER</a:t>
            </a:r>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3884471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2EDA2B6-E9E6-4CF9-90A3-4FD81DE1DBFC}" type="datetime1">
              <a:rPr lang="en-US" smtClean="0"/>
              <a:t>7/22/2021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NATIONAL DROUGHT MITIGATION CENTER</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88676DA-17D9-4E76-BDBF-839424D51AA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05159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649" r:id="rId13"/>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bfuchs2@unl.edu" TargetMode="External"/><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9989" y="0"/>
            <a:ext cx="8361405" cy="2387600"/>
          </a:xfrm>
        </p:spPr>
        <p:txBody>
          <a:bodyPr/>
          <a:lstStyle/>
          <a:p>
            <a:pPr lvl="0" algn="ctr" eaLnBrk="0" fontAlgn="base" hangingPunct="0">
              <a:lnSpc>
                <a:spcPct val="100000"/>
              </a:lnSpc>
              <a:spcAft>
                <a:spcPct val="0"/>
              </a:spcAft>
            </a:pPr>
            <a:r>
              <a:rPr lang="en-US" sz="4400" b="1" spc="0" dirty="0">
                <a:solidFill>
                  <a:srgbClr val="663300"/>
                </a:solidFill>
                <a:latin typeface="Arial" charset="0"/>
                <a:ea typeface="+mn-ea"/>
                <a:cs typeface="+mn-cs"/>
              </a:rPr>
              <a:t>NE Drought Conditions CARC Update: July 22, 2021</a:t>
            </a:r>
          </a:p>
        </p:txBody>
      </p:sp>
      <p:sp>
        <p:nvSpPr>
          <p:cNvPr id="3" name="Subtitle 2"/>
          <p:cNvSpPr>
            <a:spLocks noGrp="1"/>
          </p:cNvSpPr>
          <p:nvPr>
            <p:ph type="subTitle" idx="1"/>
          </p:nvPr>
        </p:nvSpPr>
        <p:spPr>
          <a:xfrm>
            <a:off x="1478691" y="2630474"/>
            <a:ext cx="9144000" cy="1636814"/>
          </a:xfrm>
        </p:spPr>
        <p:txBody>
          <a:bodyPr>
            <a:normAutofit fontScale="92500" lnSpcReduction="10000"/>
          </a:bodyPr>
          <a:lstStyle/>
          <a:p>
            <a:pPr lvl="0" algn="ctr" eaLnBrk="0" fontAlgn="base" hangingPunct="0">
              <a:lnSpc>
                <a:spcPct val="100000"/>
              </a:lnSpc>
              <a:spcBef>
                <a:spcPct val="0"/>
              </a:spcBef>
              <a:spcAft>
                <a:spcPct val="0"/>
              </a:spcAft>
              <a:buClrTx/>
              <a:buSzTx/>
            </a:pPr>
            <a:r>
              <a:rPr lang="en-US" sz="2800" b="1" cap="none" spc="0" dirty="0">
                <a:solidFill>
                  <a:srgbClr val="663300"/>
                </a:solidFill>
                <a:latin typeface="Arial" charset="0"/>
              </a:rPr>
              <a:t>Brian Fuchs</a:t>
            </a:r>
          </a:p>
          <a:p>
            <a:pPr lvl="0" algn="ctr" eaLnBrk="0" fontAlgn="base" hangingPunct="0">
              <a:lnSpc>
                <a:spcPct val="100000"/>
              </a:lnSpc>
              <a:spcBef>
                <a:spcPct val="0"/>
              </a:spcBef>
              <a:spcAft>
                <a:spcPct val="0"/>
              </a:spcAft>
              <a:buClrTx/>
              <a:buSzTx/>
            </a:pPr>
            <a:r>
              <a:rPr lang="en-US" sz="2800" b="1" cap="none" spc="0" dirty="0">
                <a:solidFill>
                  <a:srgbClr val="663300"/>
                </a:solidFill>
                <a:latin typeface="Arial" charset="0"/>
              </a:rPr>
              <a:t>National Drought Mitigation Center</a:t>
            </a:r>
          </a:p>
          <a:p>
            <a:pPr lvl="0" algn="ctr" eaLnBrk="0" fontAlgn="base" hangingPunct="0">
              <a:lnSpc>
                <a:spcPct val="100000"/>
              </a:lnSpc>
              <a:spcBef>
                <a:spcPct val="0"/>
              </a:spcBef>
              <a:spcAft>
                <a:spcPct val="0"/>
              </a:spcAft>
              <a:buClrTx/>
              <a:buSzTx/>
            </a:pPr>
            <a:r>
              <a:rPr lang="en-US" sz="2800" b="1" cap="none" spc="0" dirty="0">
                <a:solidFill>
                  <a:srgbClr val="663300"/>
                </a:solidFill>
                <a:latin typeface="Arial" charset="0"/>
              </a:rPr>
              <a:t>University of Nebraska-Lincoln</a:t>
            </a:r>
          </a:p>
          <a:p>
            <a:pPr lvl="0" algn="ctr" eaLnBrk="0" fontAlgn="base" hangingPunct="0">
              <a:lnSpc>
                <a:spcPct val="100000"/>
              </a:lnSpc>
              <a:spcBef>
                <a:spcPct val="0"/>
              </a:spcBef>
              <a:spcAft>
                <a:spcPct val="0"/>
              </a:spcAft>
              <a:buClrTx/>
              <a:buSzTx/>
            </a:pPr>
            <a:r>
              <a:rPr lang="en-US" sz="2800" b="1" cap="none" spc="0" dirty="0">
                <a:solidFill>
                  <a:srgbClr val="663300"/>
                </a:solidFill>
                <a:latin typeface="Arial" charset="0"/>
              </a:rPr>
              <a:t>School of Natural Resources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0368" y="4267288"/>
            <a:ext cx="2100648" cy="2124683"/>
          </a:xfrm>
          <a:prstGeom prst="rect">
            <a:avLst/>
          </a:prstGeom>
        </p:spPr>
      </p:pic>
    </p:spTree>
    <p:extLst>
      <p:ext uri="{BB962C8B-B14F-4D97-AF65-F5344CB8AC3E}">
        <p14:creationId xmlns:p14="http://schemas.microsoft.com/office/powerpoint/2010/main" val="1571597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475A6584-6D8E-4208-A619-2C7EC7D88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16" y="4027661"/>
            <a:ext cx="12192000" cy="42023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45BFE6E-00E2-4F47-B5BA-9C7A20A33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6" y="0"/>
            <a:ext cx="12190952" cy="410244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6" name="TextBox 5"/>
          <p:cNvSpPr txBox="1"/>
          <p:nvPr/>
        </p:nvSpPr>
        <p:spPr>
          <a:xfrm>
            <a:off x="440724" y="3003716"/>
            <a:ext cx="11442357" cy="830997"/>
          </a:xfrm>
          <a:prstGeom prst="rect">
            <a:avLst/>
          </a:prstGeom>
          <a:noFill/>
          <a:ln w="22225">
            <a:solidFill>
              <a:srgbClr val="FF0000"/>
            </a:solidFill>
          </a:ln>
        </p:spPr>
        <p:txBody>
          <a:bodyPr wrap="square" rtlCol="0">
            <a:spAutoFit/>
          </a:bodyPr>
          <a:lstStyle/>
          <a:p>
            <a:pPr algn="ctr"/>
            <a:r>
              <a:rPr lang="en-US" sz="2400" b="1" dirty="0">
                <a:solidFill>
                  <a:srgbClr val="FF0000"/>
                </a:solidFill>
              </a:rPr>
              <a:t>2021 is the first year that we have seen Extreme Drought (D3) in Nebraska since the summer of 2014.</a:t>
            </a:r>
          </a:p>
        </p:txBody>
      </p:sp>
      <p:sp>
        <p:nvSpPr>
          <p:cNvPr id="8" name="Oval 7"/>
          <p:cNvSpPr/>
          <p:nvPr/>
        </p:nvSpPr>
        <p:spPr>
          <a:xfrm>
            <a:off x="10849231" y="4226011"/>
            <a:ext cx="1574863" cy="23642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A0F0503-244F-4B3F-9C7F-3CE042108CB4}"/>
              </a:ext>
            </a:extLst>
          </p:cNvPr>
          <p:cNvSpPr/>
          <p:nvPr/>
        </p:nvSpPr>
        <p:spPr>
          <a:xfrm>
            <a:off x="1887166" y="267730"/>
            <a:ext cx="478529" cy="1921797"/>
          </a:xfrm>
          <a:prstGeom prst="ellipse">
            <a:avLst/>
          </a:prstGeom>
          <a:noFill/>
          <a:ln w="50800">
            <a:solidFill>
              <a:srgbClr val="34F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0354E37-96DE-40F8-B6A1-1FC3D875BA6C}"/>
              </a:ext>
            </a:extLst>
          </p:cNvPr>
          <p:cNvSpPr/>
          <p:nvPr/>
        </p:nvSpPr>
        <p:spPr>
          <a:xfrm>
            <a:off x="2535676" y="267728"/>
            <a:ext cx="478529" cy="1921797"/>
          </a:xfrm>
          <a:prstGeom prst="ellipse">
            <a:avLst/>
          </a:prstGeom>
          <a:noFill/>
          <a:ln w="50800">
            <a:solidFill>
              <a:srgbClr val="34F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61E02D4-19D3-42F7-A91E-EB9FC2A4CB6F}"/>
              </a:ext>
            </a:extLst>
          </p:cNvPr>
          <p:cNvSpPr/>
          <p:nvPr/>
        </p:nvSpPr>
        <p:spPr>
          <a:xfrm>
            <a:off x="6206773" y="267729"/>
            <a:ext cx="478529" cy="1921797"/>
          </a:xfrm>
          <a:prstGeom prst="ellipse">
            <a:avLst/>
          </a:prstGeom>
          <a:noFill/>
          <a:ln w="50800">
            <a:solidFill>
              <a:srgbClr val="34F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42F4ED4-3515-4C14-98A9-598D365B78AC}"/>
              </a:ext>
            </a:extLst>
          </p:cNvPr>
          <p:cNvSpPr/>
          <p:nvPr/>
        </p:nvSpPr>
        <p:spPr>
          <a:xfrm>
            <a:off x="9638605" y="326896"/>
            <a:ext cx="478529" cy="1921797"/>
          </a:xfrm>
          <a:prstGeom prst="ellipse">
            <a:avLst/>
          </a:prstGeom>
          <a:noFill/>
          <a:ln w="50800">
            <a:solidFill>
              <a:srgbClr val="34F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0912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0562"/>
            <a:ext cx="4011827" cy="2872121"/>
          </a:xfrm>
        </p:spPr>
        <p:txBody>
          <a:bodyPr>
            <a:normAutofit/>
          </a:bodyPr>
          <a:lstStyle/>
          <a:p>
            <a:pPr algn="ctr"/>
            <a:r>
              <a:rPr lang="en-US" dirty="0"/>
              <a:t>Departure from Normal Temperatures over the last 30 days</a:t>
            </a:r>
          </a:p>
        </p:txBody>
      </p:sp>
      <p:sp>
        <p:nvSpPr>
          <p:cNvPr id="5" name="Footer Placeholder 4"/>
          <p:cNvSpPr>
            <a:spLocks noGrp="1"/>
          </p:cNvSpPr>
          <p:nvPr>
            <p:ph type="ftr" sz="quarter" idx="11"/>
          </p:nvPr>
        </p:nvSpPr>
        <p:spPr>
          <a:xfrm>
            <a:off x="7082480" y="6492875"/>
            <a:ext cx="4648200" cy="365125"/>
          </a:xfrm>
        </p:spPr>
        <p:txBody>
          <a:bodyPr/>
          <a:lstStyle/>
          <a:p>
            <a:r>
              <a:rPr lang="en-US" dirty="0"/>
              <a:t>NATIONAL DROUGHT MITIGATION CENTER</a:t>
            </a:r>
          </a:p>
        </p:txBody>
      </p:sp>
      <p:pic>
        <p:nvPicPr>
          <p:cNvPr id="7" name="Content Placeholder 6">
            <a:extLst>
              <a:ext uri="{FF2B5EF4-FFF2-40B4-BE49-F238E27FC236}">
                <a16:creationId xmlns:a16="http://schemas.microsoft.com/office/drawing/2014/main" id="{DCE69F03-686C-4091-8B36-76F33C1350FB}"/>
              </a:ext>
            </a:extLst>
          </p:cNvPr>
          <p:cNvPicPr>
            <a:picLocks noGrp="1" noChangeAspect="1"/>
          </p:cNvPicPr>
          <p:nvPr>
            <p:ph idx="1"/>
          </p:nvPr>
        </p:nvPicPr>
        <p:blipFill>
          <a:blip r:embed="rId2"/>
          <a:stretch>
            <a:fillRect/>
          </a:stretch>
        </p:blipFill>
        <p:spPr>
          <a:xfrm>
            <a:off x="4123695" y="142613"/>
            <a:ext cx="8087975" cy="6249798"/>
          </a:xfrm>
          <a:prstGeom prst="rect">
            <a:avLst/>
          </a:prstGeom>
        </p:spPr>
      </p:pic>
    </p:spTree>
    <p:extLst>
      <p:ext uri="{BB962C8B-B14F-4D97-AF65-F5344CB8AC3E}">
        <p14:creationId xmlns:p14="http://schemas.microsoft.com/office/powerpoint/2010/main" val="1488522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0562"/>
            <a:ext cx="4011827" cy="2872121"/>
          </a:xfrm>
        </p:spPr>
        <p:txBody>
          <a:bodyPr>
            <a:normAutofit/>
          </a:bodyPr>
          <a:lstStyle/>
          <a:p>
            <a:pPr algn="ctr"/>
            <a:r>
              <a:rPr lang="en-US" dirty="0"/>
              <a:t>Departure from Normal Temperatures over the last 60 days</a:t>
            </a:r>
          </a:p>
        </p:txBody>
      </p:sp>
      <p:sp>
        <p:nvSpPr>
          <p:cNvPr id="5" name="Footer Placeholder 4"/>
          <p:cNvSpPr>
            <a:spLocks noGrp="1"/>
          </p:cNvSpPr>
          <p:nvPr>
            <p:ph type="ftr" sz="quarter" idx="11"/>
          </p:nvPr>
        </p:nvSpPr>
        <p:spPr/>
        <p:txBody>
          <a:bodyPr/>
          <a:lstStyle/>
          <a:p>
            <a:r>
              <a:rPr lang="en-US" dirty="0"/>
              <a:t>NATIONAL DROUGHT MITIGATION CENTER</a:t>
            </a:r>
          </a:p>
        </p:txBody>
      </p:sp>
      <p:pic>
        <p:nvPicPr>
          <p:cNvPr id="7" name="Content Placeholder 6">
            <a:extLst>
              <a:ext uri="{FF2B5EF4-FFF2-40B4-BE49-F238E27FC236}">
                <a16:creationId xmlns:a16="http://schemas.microsoft.com/office/drawing/2014/main" id="{3256293B-F08D-4808-BC98-FE9019519DE3}"/>
              </a:ext>
            </a:extLst>
          </p:cNvPr>
          <p:cNvPicPr>
            <a:picLocks noGrp="1" noChangeAspect="1"/>
          </p:cNvPicPr>
          <p:nvPr>
            <p:ph idx="1"/>
          </p:nvPr>
        </p:nvPicPr>
        <p:blipFill>
          <a:blip r:embed="rId2"/>
          <a:stretch>
            <a:fillRect/>
          </a:stretch>
        </p:blipFill>
        <p:spPr>
          <a:xfrm>
            <a:off x="4125429" y="175098"/>
            <a:ext cx="8044201" cy="6215973"/>
          </a:xfrm>
          <a:prstGeom prst="rect">
            <a:avLst/>
          </a:prstGeom>
        </p:spPr>
      </p:pic>
    </p:spTree>
    <p:extLst>
      <p:ext uri="{BB962C8B-B14F-4D97-AF65-F5344CB8AC3E}">
        <p14:creationId xmlns:p14="http://schemas.microsoft.com/office/powerpoint/2010/main" val="3032352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0562"/>
            <a:ext cx="4011827" cy="2872121"/>
          </a:xfrm>
        </p:spPr>
        <p:txBody>
          <a:bodyPr>
            <a:normAutofit/>
          </a:bodyPr>
          <a:lstStyle/>
          <a:p>
            <a:pPr algn="ctr"/>
            <a:r>
              <a:rPr lang="en-US" dirty="0"/>
              <a:t>Departure from Normal Temperatures for the Calendar Year</a:t>
            </a:r>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pic>
        <p:nvPicPr>
          <p:cNvPr id="7" name="Content Placeholder 6">
            <a:extLst>
              <a:ext uri="{FF2B5EF4-FFF2-40B4-BE49-F238E27FC236}">
                <a16:creationId xmlns:a16="http://schemas.microsoft.com/office/drawing/2014/main" id="{888F6D4D-8B9D-4D3E-9F9E-EEAF120C5D9C}"/>
              </a:ext>
            </a:extLst>
          </p:cNvPr>
          <p:cNvPicPr>
            <a:picLocks noGrp="1" noChangeAspect="1"/>
          </p:cNvPicPr>
          <p:nvPr>
            <p:ph idx="1"/>
          </p:nvPr>
        </p:nvPicPr>
        <p:blipFill>
          <a:blip r:embed="rId2"/>
          <a:stretch>
            <a:fillRect/>
          </a:stretch>
        </p:blipFill>
        <p:spPr>
          <a:xfrm>
            <a:off x="4123696" y="157813"/>
            <a:ext cx="8068304" cy="6234598"/>
          </a:xfrm>
          <a:prstGeom prst="rect">
            <a:avLst/>
          </a:prstGeom>
        </p:spPr>
      </p:pic>
    </p:spTree>
    <p:extLst>
      <p:ext uri="{BB962C8B-B14F-4D97-AF65-F5344CB8AC3E}">
        <p14:creationId xmlns:p14="http://schemas.microsoft.com/office/powerpoint/2010/main" val="3307803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over the last 30 days</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7" name="Content Placeholder 6">
            <a:extLst>
              <a:ext uri="{FF2B5EF4-FFF2-40B4-BE49-F238E27FC236}">
                <a16:creationId xmlns:a16="http://schemas.microsoft.com/office/drawing/2014/main" id="{331EAD8C-0692-4368-8F2C-A2A010E9A8C4}"/>
              </a:ext>
            </a:extLst>
          </p:cNvPr>
          <p:cNvPicPr>
            <a:picLocks noGrp="1" noChangeAspect="1"/>
          </p:cNvPicPr>
          <p:nvPr>
            <p:ph idx="1"/>
          </p:nvPr>
        </p:nvPicPr>
        <p:blipFill>
          <a:blip r:embed="rId2"/>
          <a:stretch>
            <a:fillRect/>
          </a:stretch>
        </p:blipFill>
        <p:spPr>
          <a:xfrm>
            <a:off x="4077050" y="157812"/>
            <a:ext cx="8114950" cy="6270643"/>
          </a:xfrm>
          <a:prstGeom prst="rect">
            <a:avLst/>
          </a:prstGeom>
        </p:spPr>
      </p:pic>
    </p:spTree>
    <p:extLst>
      <p:ext uri="{BB962C8B-B14F-4D97-AF65-F5344CB8AC3E}">
        <p14:creationId xmlns:p14="http://schemas.microsoft.com/office/powerpoint/2010/main" val="2821496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over the last 30 days</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7" name="Content Placeholder 6">
            <a:extLst>
              <a:ext uri="{FF2B5EF4-FFF2-40B4-BE49-F238E27FC236}">
                <a16:creationId xmlns:a16="http://schemas.microsoft.com/office/drawing/2014/main" id="{A398DE9D-1621-4D38-AB40-8CCED856815A}"/>
              </a:ext>
            </a:extLst>
          </p:cNvPr>
          <p:cNvPicPr>
            <a:picLocks noGrp="1" noChangeAspect="1"/>
          </p:cNvPicPr>
          <p:nvPr>
            <p:ph idx="1"/>
          </p:nvPr>
        </p:nvPicPr>
        <p:blipFill>
          <a:blip r:embed="rId2"/>
          <a:stretch>
            <a:fillRect/>
          </a:stretch>
        </p:blipFill>
        <p:spPr>
          <a:xfrm>
            <a:off x="4110606" y="157812"/>
            <a:ext cx="8081394" cy="6244713"/>
          </a:xfrm>
          <a:prstGeom prst="rect">
            <a:avLst/>
          </a:prstGeom>
        </p:spPr>
      </p:pic>
    </p:spTree>
    <p:extLst>
      <p:ext uri="{BB962C8B-B14F-4D97-AF65-F5344CB8AC3E}">
        <p14:creationId xmlns:p14="http://schemas.microsoft.com/office/powerpoint/2010/main" val="2909791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over the last 60 days</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7" name="Content Placeholder 6">
            <a:extLst>
              <a:ext uri="{FF2B5EF4-FFF2-40B4-BE49-F238E27FC236}">
                <a16:creationId xmlns:a16="http://schemas.microsoft.com/office/drawing/2014/main" id="{B1F06C94-7BD8-463C-BC2F-B4E7E52E6CEC}"/>
              </a:ext>
            </a:extLst>
          </p:cNvPr>
          <p:cNvPicPr>
            <a:picLocks noGrp="1" noChangeAspect="1"/>
          </p:cNvPicPr>
          <p:nvPr>
            <p:ph idx="1"/>
          </p:nvPr>
        </p:nvPicPr>
        <p:blipFill>
          <a:blip r:embed="rId2"/>
          <a:stretch>
            <a:fillRect/>
          </a:stretch>
        </p:blipFill>
        <p:spPr>
          <a:xfrm>
            <a:off x="4068661" y="157812"/>
            <a:ext cx="8123339" cy="6277125"/>
          </a:xfrm>
          <a:prstGeom prst="rect">
            <a:avLst/>
          </a:prstGeom>
        </p:spPr>
      </p:pic>
    </p:spTree>
    <p:extLst>
      <p:ext uri="{BB962C8B-B14F-4D97-AF65-F5344CB8AC3E}">
        <p14:creationId xmlns:p14="http://schemas.microsoft.com/office/powerpoint/2010/main" val="3815974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over the last 90 days</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7" name="Content Placeholder 6">
            <a:extLst>
              <a:ext uri="{FF2B5EF4-FFF2-40B4-BE49-F238E27FC236}">
                <a16:creationId xmlns:a16="http://schemas.microsoft.com/office/drawing/2014/main" id="{B476C833-2843-407F-8357-F48234585ED9}"/>
              </a:ext>
            </a:extLst>
          </p:cNvPr>
          <p:cNvPicPr>
            <a:picLocks noGrp="1" noChangeAspect="1"/>
          </p:cNvPicPr>
          <p:nvPr>
            <p:ph idx="1"/>
          </p:nvPr>
        </p:nvPicPr>
        <p:blipFill>
          <a:blip r:embed="rId2"/>
          <a:stretch>
            <a:fillRect/>
          </a:stretch>
        </p:blipFill>
        <p:spPr>
          <a:xfrm>
            <a:off x="4036506" y="157813"/>
            <a:ext cx="8155494" cy="6301972"/>
          </a:xfrm>
          <a:prstGeom prst="rect">
            <a:avLst/>
          </a:prstGeom>
        </p:spPr>
      </p:pic>
    </p:spTree>
    <p:extLst>
      <p:ext uri="{BB962C8B-B14F-4D97-AF65-F5344CB8AC3E}">
        <p14:creationId xmlns:p14="http://schemas.microsoft.com/office/powerpoint/2010/main" val="1343977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for the calendar year</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7" name="Content Placeholder 6">
            <a:extLst>
              <a:ext uri="{FF2B5EF4-FFF2-40B4-BE49-F238E27FC236}">
                <a16:creationId xmlns:a16="http://schemas.microsoft.com/office/drawing/2014/main" id="{019B37F7-650E-41C6-82EB-91F75BC821A3}"/>
              </a:ext>
            </a:extLst>
          </p:cNvPr>
          <p:cNvPicPr>
            <a:picLocks noGrp="1" noChangeAspect="1"/>
          </p:cNvPicPr>
          <p:nvPr>
            <p:ph idx="1"/>
          </p:nvPr>
        </p:nvPicPr>
        <p:blipFill>
          <a:blip r:embed="rId2"/>
          <a:stretch>
            <a:fillRect/>
          </a:stretch>
        </p:blipFill>
        <p:spPr>
          <a:xfrm>
            <a:off x="4134552" y="159391"/>
            <a:ext cx="8055406" cy="6224631"/>
          </a:xfrm>
          <a:prstGeom prst="rect">
            <a:avLst/>
          </a:prstGeom>
        </p:spPr>
      </p:pic>
    </p:spTree>
    <p:extLst>
      <p:ext uri="{BB962C8B-B14F-4D97-AF65-F5344CB8AC3E}">
        <p14:creationId xmlns:p14="http://schemas.microsoft.com/office/powerpoint/2010/main" val="4030235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7212"/>
            <a:ext cx="3200400" cy="2286000"/>
          </a:xfrm>
        </p:spPr>
        <p:txBody>
          <a:bodyPr>
            <a:normAutofit fontScale="90000"/>
          </a:bodyPr>
          <a:lstStyle/>
          <a:p>
            <a:pPr algn="ctr"/>
            <a:r>
              <a:rPr lang="en-US" sz="4000" dirty="0"/>
              <a:t>NLDAS Soil Moisture Model:  Current Soil Moisture Anomaly</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7" name="Content Placeholder 6">
            <a:extLst>
              <a:ext uri="{FF2B5EF4-FFF2-40B4-BE49-F238E27FC236}">
                <a16:creationId xmlns:a16="http://schemas.microsoft.com/office/drawing/2014/main" id="{53BB3182-585C-47ED-BADC-B55A2562C544}"/>
              </a:ext>
            </a:extLst>
          </p:cNvPr>
          <p:cNvPicPr>
            <a:picLocks noGrp="1" noChangeAspect="1"/>
          </p:cNvPicPr>
          <p:nvPr>
            <p:ph idx="1"/>
          </p:nvPr>
        </p:nvPicPr>
        <p:blipFill>
          <a:blip r:embed="rId2"/>
          <a:stretch>
            <a:fillRect/>
          </a:stretch>
        </p:blipFill>
        <p:spPr>
          <a:xfrm>
            <a:off x="4102218" y="981512"/>
            <a:ext cx="8006006" cy="4690280"/>
          </a:xfrm>
          <a:prstGeom prst="rect">
            <a:avLst/>
          </a:prstGeom>
        </p:spPr>
      </p:pic>
    </p:spTree>
    <p:extLst>
      <p:ext uri="{BB962C8B-B14F-4D97-AF65-F5344CB8AC3E}">
        <p14:creationId xmlns:p14="http://schemas.microsoft.com/office/powerpoint/2010/main" val="3856986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pc="300" dirty="0"/>
              <a:t>NATIONAL DROUGHT MITIGATION CENTER</a:t>
            </a:r>
          </a:p>
        </p:txBody>
      </p:sp>
      <p:sp>
        <p:nvSpPr>
          <p:cNvPr id="2" name="Title 1"/>
          <p:cNvSpPr>
            <a:spLocks noGrp="1"/>
          </p:cNvSpPr>
          <p:nvPr>
            <p:ph type="title" idx="4294967295"/>
          </p:nvPr>
        </p:nvSpPr>
        <p:spPr>
          <a:xfrm>
            <a:off x="518985" y="162800"/>
            <a:ext cx="11417643" cy="699272"/>
          </a:xfrm>
        </p:spPr>
        <p:txBody>
          <a:bodyPr>
            <a:normAutofit fontScale="90000"/>
          </a:bodyPr>
          <a:lstStyle/>
          <a:p>
            <a:pPr marL="742950" indent="-285750">
              <a:spcBef>
                <a:spcPct val="20000"/>
              </a:spcBef>
            </a:pPr>
            <a:r>
              <a:rPr lang="en-US" b="1" i="1" dirty="0">
                <a:solidFill>
                  <a:srgbClr val="CC3300"/>
                </a:solidFill>
              </a:rPr>
              <a:t>Regional Climatic and Drought Conditions…</a:t>
            </a:r>
          </a:p>
        </p:txBody>
      </p:sp>
    </p:spTree>
    <p:extLst>
      <p:ext uri="{BB962C8B-B14F-4D97-AF65-F5344CB8AC3E}">
        <p14:creationId xmlns:p14="http://schemas.microsoft.com/office/powerpoint/2010/main" val="2293755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F9AAAB7F-718E-4F26-871A-884E7954CAA7}"/>
              </a:ext>
            </a:extLst>
          </p:cNvPr>
          <p:cNvPicPr>
            <a:picLocks noGrp="1" noChangeAspect="1"/>
          </p:cNvPicPr>
          <p:nvPr>
            <p:ph sz="half" idx="2"/>
          </p:nvPr>
        </p:nvPicPr>
        <p:blipFill>
          <a:blip r:embed="rId2"/>
          <a:stretch>
            <a:fillRect/>
          </a:stretch>
        </p:blipFill>
        <p:spPr>
          <a:xfrm>
            <a:off x="6675438" y="850173"/>
            <a:ext cx="5518057" cy="5518057"/>
          </a:xfrm>
          <a:prstGeom prst="rect">
            <a:avLst/>
          </a:prstGeom>
        </p:spPr>
      </p:pic>
      <p:sp>
        <p:nvSpPr>
          <p:cNvPr id="6" name="Title 5">
            <a:extLst>
              <a:ext uri="{FF2B5EF4-FFF2-40B4-BE49-F238E27FC236}">
                <a16:creationId xmlns:a16="http://schemas.microsoft.com/office/drawing/2014/main" id="{371F05E8-6C4A-4474-A0D8-76B89BBBDB3C}"/>
              </a:ext>
            </a:extLst>
          </p:cNvPr>
          <p:cNvSpPr>
            <a:spLocks noGrp="1"/>
          </p:cNvSpPr>
          <p:nvPr>
            <p:ph type="title"/>
          </p:nvPr>
        </p:nvSpPr>
        <p:spPr>
          <a:xfrm>
            <a:off x="-1" y="-625745"/>
            <a:ext cx="12192000" cy="1450757"/>
          </a:xfrm>
        </p:spPr>
        <p:txBody>
          <a:bodyPr>
            <a:normAutofit/>
          </a:bodyPr>
          <a:lstStyle/>
          <a:p>
            <a:pPr algn="ctr"/>
            <a:r>
              <a:rPr lang="en-US" sz="4400" dirty="0"/>
              <a:t>NDMC’s Vegetation Drought Response Index (</a:t>
            </a:r>
            <a:r>
              <a:rPr lang="en-US" sz="4400" dirty="0" err="1"/>
              <a:t>VegDri</a:t>
            </a:r>
            <a:r>
              <a:rPr lang="en-US" sz="4400" dirty="0"/>
              <a:t>)</a:t>
            </a:r>
          </a:p>
        </p:txBody>
      </p:sp>
      <p:pic>
        <p:nvPicPr>
          <p:cNvPr id="9" name="Content Placeholder 8">
            <a:extLst>
              <a:ext uri="{FF2B5EF4-FFF2-40B4-BE49-F238E27FC236}">
                <a16:creationId xmlns:a16="http://schemas.microsoft.com/office/drawing/2014/main" id="{A26300E1-5114-4F10-BF0C-F677A81C6989}"/>
              </a:ext>
            </a:extLst>
          </p:cNvPr>
          <p:cNvPicPr>
            <a:picLocks noGrp="1" noChangeAspect="1"/>
          </p:cNvPicPr>
          <p:nvPr>
            <p:ph sz="half" idx="1"/>
          </p:nvPr>
        </p:nvPicPr>
        <p:blipFill>
          <a:blip r:embed="rId3"/>
          <a:stretch>
            <a:fillRect/>
          </a:stretch>
        </p:blipFill>
        <p:spPr>
          <a:xfrm>
            <a:off x="-1" y="1059143"/>
            <a:ext cx="6870584" cy="5309087"/>
          </a:xfrm>
          <a:prstGeom prst="rect">
            <a:avLst/>
          </a:prstGeom>
        </p:spPr>
      </p:pic>
      <p:sp>
        <p:nvSpPr>
          <p:cNvPr id="5" name="Footer Placeholder 4">
            <a:extLst>
              <a:ext uri="{FF2B5EF4-FFF2-40B4-BE49-F238E27FC236}">
                <a16:creationId xmlns:a16="http://schemas.microsoft.com/office/drawing/2014/main" id="{0B18A641-6F3A-467B-8B4D-0DE977677F01}"/>
              </a:ext>
            </a:extLst>
          </p:cNvPr>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1315175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AF27958-F0C0-4917-92B9-332F0E2BAC4B}"/>
              </a:ext>
            </a:extLst>
          </p:cNvPr>
          <p:cNvSpPr>
            <a:spLocks noGrp="1"/>
          </p:cNvSpPr>
          <p:nvPr>
            <p:ph type="ftr" sz="quarter" idx="11"/>
          </p:nvPr>
        </p:nvSpPr>
        <p:spPr/>
        <p:txBody>
          <a:bodyPr/>
          <a:lstStyle/>
          <a:p>
            <a:r>
              <a:rPr lang="en-US"/>
              <a:t>NATIONAL DROUGHT MITIGATION CENTER</a:t>
            </a:r>
            <a:endParaRPr lang="en-US" dirty="0"/>
          </a:p>
        </p:txBody>
      </p:sp>
      <p:sp>
        <p:nvSpPr>
          <p:cNvPr id="2" name="Title 1">
            <a:extLst>
              <a:ext uri="{FF2B5EF4-FFF2-40B4-BE49-F238E27FC236}">
                <a16:creationId xmlns:a16="http://schemas.microsoft.com/office/drawing/2014/main" id="{DB63965B-4A6C-4ED3-90E7-33D406186FCA}"/>
              </a:ext>
            </a:extLst>
          </p:cNvPr>
          <p:cNvSpPr>
            <a:spLocks noGrp="1"/>
          </p:cNvSpPr>
          <p:nvPr>
            <p:ph type="title" idx="4294967295"/>
          </p:nvPr>
        </p:nvSpPr>
        <p:spPr>
          <a:xfrm>
            <a:off x="0" y="-530225"/>
            <a:ext cx="12192000" cy="1450975"/>
          </a:xfrm>
        </p:spPr>
        <p:txBody>
          <a:bodyPr/>
          <a:lstStyle/>
          <a:p>
            <a:pPr algn="ctr"/>
            <a:r>
              <a:rPr lang="en-US" b="1" dirty="0">
                <a:solidFill>
                  <a:srgbClr val="C00000"/>
                </a:solidFill>
              </a:rPr>
              <a:t>3-Month Outlook</a:t>
            </a:r>
          </a:p>
        </p:txBody>
      </p:sp>
      <p:pic>
        <p:nvPicPr>
          <p:cNvPr id="2050" name="Picture 2">
            <a:extLst>
              <a:ext uri="{FF2B5EF4-FFF2-40B4-BE49-F238E27FC236}">
                <a16:creationId xmlns:a16="http://schemas.microsoft.com/office/drawing/2014/main" id="{25921475-A058-44DD-9A03-D36C7E007EC3}"/>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0" y="863744"/>
            <a:ext cx="6096000" cy="59942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CD366AE-7CED-40D5-89DB-C758A8509E55}"/>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6096001" y="887256"/>
            <a:ext cx="6096000" cy="5992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523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4D0F21-0EA4-4D11-B104-0CBA233C47E1}"/>
              </a:ext>
            </a:extLst>
          </p:cNvPr>
          <p:cNvPicPr>
            <a:picLocks noChangeAspect="1"/>
          </p:cNvPicPr>
          <p:nvPr/>
        </p:nvPicPr>
        <p:blipFill>
          <a:blip r:embed="rId2"/>
          <a:stretch>
            <a:fillRect/>
          </a:stretch>
        </p:blipFill>
        <p:spPr>
          <a:xfrm>
            <a:off x="1656074" y="0"/>
            <a:ext cx="8879851"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Oval 3"/>
          <p:cNvSpPr/>
          <p:nvPr/>
        </p:nvSpPr>
        <p:spPr>
          <a:xfrm>
            <a:off x="7083558" y="0"/>
            <a:ext cx="3789406" cy="8732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585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D362192-F8E5-4924-9738-1F088C814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558" y="571500"/>
            <a:ext cx="8382000" cy="62865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1F432FA1-59F6-49AC-AA53-28080EA67404}"/>
              </a:ext>
            </a:extLst>
          </p:cNvPr>
          <p:cNvSpPr>
            <a:spLocks noGrp="1"/>
          </p:cNvSpPr>
          <p:nvPr>
            <p:ph type="ftr" sz="quarter" idx="11"/>
          </p:nvPr>
        </p:nvSpPr>
        <p:spPr/>
        <p:txBody>
          <a:bodyPr/>
          <a:lstStyle/>
          <a:p>
            <a:r>
              <a:rPr lang="en-US"/>
              <a:t>NATIONAL DROUGHT MITIGATION CENTER</a:t>
            </a:r>
            <a:endParaRPr lang="en-US" dirty="0"/>
          </a:p>
        </p:txBody>
      </p:sp>
      <p:sp>
        <p:nvSpPr>
          <p:cNvPr id="3" name="Title 2">
            <a:extLst>
              <a:ext uri="{FF2B5EF4-FFF2-40B4-BE49-F238E27FC236}">
                <a16:creationId xmlns:a16="http://schemas.microsoft.com/office/drawing/2014/main" id="{25F99E45-8A13-434D-B61D-DD81C81EEE4F}"/>
              </a:ext>
            </a:extLst>
          </p:cNvPr>
          <p:cNvSpPr>
            <a:spLocks noGrp="1"/>
          </p:cNvSpPr>
          <p:nvPr>
            <p:ph type="title" idx="4294967295"/>
          </p:nvPr>
        </p:nvSpPr>
        <p:spPr>
          <a:xfrm>
            <a:off x="184558" y="-72941"/>
            <a:ext cx="12192000" cy="1449387"/>
          </a:xfrm>
        </p:spPr>
        <p:txBody>
          <a:bodyPr/>
          <a:lstStyle/>
          <a:p>
            <a:pPr algn="ctr"/>
            <a:r>
              <a:rPr lang="en-US" b="1" dirty="0">
                <a:solidFill>
                  <a:srgbClr val="C00000"/>
                </a:solidFill>
              </a:rPr>
              <a:t>Experimental “Flash Drought” outlook tool</a:t>
            </a:r>
          </a:p>
        </p:txBody>
      </p:sp>
    </p:spTree>
    <p:extLst>
      <p:ext uri="{BB962C8B-B14F-4D97-AF65-F5344CB8AC3E}">
        <p14:creationId xmlns:p14="http://schemas.microsoft.com/office/powerpoint/2010/main" val="2356112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Climate/Drought Summary</a:t>
            </a:r>
          </a:p>
        </p:txBody>
      </p:sp>
      <p:sp>
        <p:nvSpPr>
          <p:cNvPr id="3" name="Content Placeholder 2"/>
          <p:cNvSpPr>
            <a:spLocks noGrp="1"/>
          </p:cNvSpPr>
          <p:nvPr>
            <p:ph idx="1"/>
          </p:nvPr>
        </p:nvSpPr>
        <p:spPr>
          <a:xfrm>
            <a:off x="1097280" y="1845733"/>
            <a:ext cx="10058400" cy="4406786"/>
          </a:xfrm>
        </p:spPr>
        <p:txBody>
          <a:bodyPr>
            <a:normAutofit/>
          </a:bodyPr>
          <a:lstStyle/>
          <a:p>
            <a:pPr>
              <a:buFont typeface="Wingdings" panose="05000000000000000000" pitchFamily="2" charset="2"/>
              <a:buChar char="Ø"/>
            </a:pPr>
            <a:r>
              <a:rPr lang="en-US" dirty="0"/>
              <a:t>Temperatures that have been cooler than normal recently (last 30 days), near normal at 60 days and near-normal to slightly below normal for the calendar year has been favorable with the spotty summer thunderstorms from allowing widespread drought to develop.</a:t>
            </a:r>
          </a:p>
          <a:p>
            <a:pPr>
              <a:buFont typeface="Wingdings" panose="05000000000000000000" pitchFamily="2" charset="2"/>
              <a:buChar char="Ø"/>
            </a:pPr>
            <a:r>
              <a:rPr lang="en-US" dirty="0"/>
              <a:t>Nebraska has had some very wet months and very dry months so far this year and the annual totals to date show how spotty the precipitation has been with some areas well above normal and others well below normal.  Local conditions will vary drastically depending on if rains were received or not.</a:t>
            </a:r>
          </a:p>
          <a:p>
            <a:pPr>
              <a:buFont typeface="Wingdings" panose="05000000000000000000" pitchFamily="2" charset="2"/>
              <a:buChar char="Ø"/>
            </a:pPr>
            <a:r>
              <a:rPr lang="en-US" dirty="0"/>
              <a:t>Nebraska is currently showing 21.77 percent of the state in drought.  Most of the drought is moderate drought (D1) with some severe drought (D2) in the northeast.  This compares to early January when 100% of the state was in drought with over half in D2.</a:t>
            </a:r>
          </a:p>
          <a:p>
            <a:pPr>
              <a:buFont typeface="Wingdings" panose="05000000000000000000" pitchFamily="2" charset="2"/>
              <a:buChar char="Ø"/>
            </a:pPr>
            <a:r>
              <a:rPr lang="en-US" dirty="0"/>
              <a:t>The seasonal drought outlook that goes through the end of October has western Nebraska having drought develop or persisting during this time while eastern Nebraska looks to be in a more favorable position to keep drought at a minimum.</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2554871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CC3300"/>
                </a:solidFill>
              </a:rPr>
              <a:t>Nebraska Water Supply Update…</a:t>
            </a:r>
            <a:br>
              <a:rPr lang="en-US" b="1" i="1" dirty="0">
                <a:solidFill>
                  <a:srgbClr val="CC3300"/>
                </a:solidFill>
              </a:rPr>
            </a:br>
            <a:endParaRPr lang="en-US" dirty="0"/>
          </a:p>
        </p:txBody>
      </p:sp>
      <p:sp>
        <p:nvSpPr>
          <p:cNvPr id="3" name="Footer Placeholder 2"/>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3335490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152F98-E7A4-4972-BDAA-317542A52DA5}"/>
              </a:ext>
            </a:extLst>
          </p:cNvPr>
          <p:cNvPicPr>
            <a:picLocks noChangeAspect="1"/>
          </p:cNvPicPr>
          <p:nvPr/>
        </p:nvPicPr>
        <p:blipFill>
          <a:blip r:embed="rId2"/>
          <a:stretch>
            <a:fillRect/>
          </a:stretch>
        </p:blipFill>
        <p:spPr>
          <a:xfrm>
            <a:off x="0" y="0"/>
            <a:ext cx="12192000"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TextBox 8"/>
          <p:cNvSpPr txBox="1">
            <a:spLocks noChangeArrowheads="1"/>
          </p:cNvSpPr>
          <p:nvPr/>
        </p:nvSpPr>
        <p:spPr bwMode="auto">
          <a:xfrm>
            <a:off x="10287000" y="238898"/>
            <a:ext cx="1905000" cy="830997"/>
          </a:xfrm>
          <a:prstGeom prst="rect">
            <a:avLst/>
          </a:prstGeom>
          <a:noFill/>
          <a:ln w="9525">
            <a:noFill/>
            <a:miter lim="800000"/>
            <a:headEnd/>
            <a:tailEnd/>
          </a:ln>
        </p:spPr>
        <p:txBody>
          <a:bodyPr wrap="square">
            <a:spAutoFit/>
          </a:bodyPr>
          <a:lstStyle/>
          <a:p>
            <a:pPr>
              <a:spcBef>
                <a:spcPct val="20000"/>
              </a:spcBef>
            </a:pPr>
            <a:r>
              <a:rPr lang="en-US" sz="2400" b="1" dirty="0">
                <a:solidFill>
                  <a:srgbClr val="FF0000"/>
                </a:solidFill>
              </a:rPr>
              <a:t>3243.3 feet 66.7% Full</a:t>
            </a:r>
          </a:p>
        </p:txBody>
      </p:sp>
      <p:sp>
        <p:nvSpPr>
          <p:cNvPr id="5" name="AutoShape 4"/>
          <p:cNvSpPr>
            <a:spLocks noChangeArrowheads="1"/>
          </p:cNvSpPr>
          <p:nvPr/>
        </p:nvSpPr>
        <p:spPr bwMode="auto">
          <a:xfrm>
            <a:off x="11551236" y="1317789"/>
            <a:ext cx="147900" cy="544597"/>
          </a:xfrm>
          <a:prstGeom prst="upArrow">
            <a:avLst>
              <a:gd name="adj1" fmla="val 50000"/>
              <a:gd name="adj2" fmla="val 70000"/>
            </a:avLst>
          </a:prstGeom>
          <a:solidFill>
            <a:srgbClr val="FF0000"/>
          </a:solidFill>
          <a:ln w="6350" algn="ctr">
            <a:solidFill>
              <a:srgbClr val="FF0000"/>
            </a:solidFill>
            <a:miter lim="800000"/>
            <a:headEnd/>
            <a:tailEnd/>
          </a:ln>
          <a:scene3d>
            <a:camera prst="orthographicFront">
              <a:rot lat="0" lon="0" rev="10799999"/>
            </a:camera>
            <a:lightRig rig="threePt" dir="t"/>
          </a:scene3d>
        </p:spPr>
        <p:txBody>
          <a:bodyPr wrap="none" lIns="457200" anchor="ctr"/>
          <a:lstStyle/>
          <a:p>
            <a:pPr>
              <a:spcBef>
                <a:spcPct val="20000"/>
              </a:spcBef>
              <a:buFontTx/>
              <a:buChar char="–"/>
            </a:pPr>
            <a:endParaRPr lang="en-US">
              <a:solidFill>
                <a:prstClr val="black"/>
              </a:solidFill>
            </a:endParaRPr>
          </a:p>
        </p:txBody>
      </p:sp>
      <p:sp>
        <p:nvSpPr>
          <p:cNvPr id="6" name="Text Box 5"/>
          <p:cNvSpPr txBox="1">
            <a:spLocks noChangeArrowheads="1"/>
          </p:cNvSpPr>
          <p:nvPr/>
        </p:nvSpPr>
        <p:spPr bwMode="auto">
          <a:xfrm>
            <a:off x="3686185" y="5274276"/>
            <a:ext cx="5029200" cy="366713"/>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CNPPID www.cnppid.com</a:t>
            </a:r>
          </a:p>
        </p:txBody>
      </p:sp>
      <p:sp>
        <p:nvSpPr>
          <p:cNvPr id="8" name="TextBox 7"/>
          <p:cNvSpPr txBox="1"/>
          <p:nvPr/>
        </p:nvSpPr>
        <p:spPr>
          <a:xfrm>
            <a:off x="10519839" y="2705928"/>
            <a:ext cx="1866900" cy="861774"/>
          </a:xfrm>
          <a:prstGeom prst="rect">
            <a:avLst/>
          </a:prstGeom>
          <a:noFill/>
        </p:spPr>
        <p:txBody>
          <a:bodyPr wrap="square" rtlCol="0">
            <a:spAutoFit/>
          </a:bodyPr>
          <a:lstStyle/>
          <a:p>
            <a:r>
              <a:rPr lang="en-US" sz="2000" b="1" dirty="0">
                <a:solidFill>
                  <a:srgbClr val="FF0000"/>
                </a:solidFill>
              </a:rPr>
              <a:t>3243.4 feet 68.8% Full</a:t>
            </a:r>
          </a:p>
          <a:p>
            <a:r>
              <a:rPr lang="en-US" sz="1000" b="1" dirty="0">
                <a:solidFill>
                  <a:srgbClr val="0000FF"/>
                </a:solidFill>
              </a:rPr>
              <a:t>December 2020 CARC meeting</a:t>
            </a:r>
          </a:p>
        </p:txBody>
      </p:sp>
      <p:sp>
        <p:nvSpPr>
          <p:cNvPr id="9" name="Down Arrow 4">
            <a:extLst>
              <a:ext uri="{FF2B5EF4-FFF2-40B4-BE49-F238E27FC236}">
                <a16:creationId xmlns:a16="http://schemas.microsoft.com/office/drawing/2014/main" id="{B95F91A5-1137-478E-9E51-F6C41BE5C92B}"/>
              </a:ext>
            </a:extLst>
          </p:cNvPr>
          <p:cNvSpPr/>
          <p:nvPr/>
        </p:nvSpPr>
        <p:spPr>
          <a:xfrm rot="10800000">
            <a:off x="11310156" y="2088663"/>
            <a:ext cx="143133" cy="60152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Tree>
    <p:extLst>
      <p:ext uri="{BB962C8B-B14F-4D97-AF65-F5344CB8AC3E}">
        <p14:creationId xmlns:p14="http://schemas.microsoft.com/office/powerpoint/2010/main" val="78471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FBB77C-CECD-492C-BECF-BD015112790F}"/>
              </a:ext>
            </a:extLst>
          </p:cNvPr>
          <p:cNvPicPr>
            <a:picLocks noChangeAspect="1"/>
          </p:cNvPicPr>
          <p:nvPr/>
        </p:nvPicPr>
        <p:blipFill>
          <a:blip r:embed="rId2"/>
          <a:stretch>
            <a:fillRect/>
          </a:stretch>
        </p:blipFill>
        <p:spPr>
          <a:xfrm>
            <a:off x="0" y="0"/>
            <a:ext cx="12192000"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5" name="Down Arrow 4"/>
          <p:cNvSpPr/>
          <p:nvPr/>
        </p:nvSpPr>
        <p:spPr>
          <a:xfrm rot="10800000">
            <a:off x="11737422" y="4923368"/>
            <a:ext cx="143133" cy="60152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
        <p:nvSpPr>
          <p:cNvPr id="6" name="TextBox 5"/>
          <p:cNvSpPr txBox="1"/>
          <p:nvPr/>
        </p:nvSpPr>
        <p:spPr>
          <a:xfrm>
            <a:off x="1474323" y="2230809"/>
            <a:ext cx="1866900" cy="861774"/>
          </a:xfrm>
          <a:prstGeom prst="rect">
            <a:avLst/>
          </a:prstGeom>
          <a:noFill/>
        </p:spPr>
        <p:txBody>
          <a:bodyPr wrap="square" rtlCol="0">
            <a:spAutoFit/>
          </a:bodyPr>
          <a:lstStyle/>
          <a:p>
            <a:r>
              <a:rPr lang="en-US" sz="2000" b="1" dirty="0">
                <a:solidFill>
                  <a:srgbClr val="FF0000"/>
                </a:solidFill>
              </a:rPr>
              <a:t>3246.3 Feet</a:t>
            </a:r>
          </a:p>
          <a:p>
            <a:r>
              <a:rPr lang="en-US" sz="2000" b="1" dirty="0">
                <a:solidFill>
                  <a:srgbClr val="FF0000"/>
                </a:solidFill>
              </a:rPr>
              <a:t>70.7% of Max</a:t>
            </a:r>
          </a:p>
          <a:p>
            <a:r>
              <a:rPr lang="en-US" sz="1000" b="1" dirty="0">
                <a:solidFill>
                  <a:srgbClr val="0000FF"/>
                </a:solidFill>
              </a:rPr>
              <a:t>July 2020</a:t>
            </a:r>
          </a:p>
        </p:txBody>
      </p:sp>
      <p:sp>
        <p:nvSpPr>
          <p:cNvPr id="8" name="TextBox 7"/>
          <p:cNvSpPr txBox="1"/>
          <p:nvPr/>
        </p:nvSpPr>
        <p:spPr>
          <a:xfrm>
            <a:off x="4914223" y="2998113"/>
            <a:ext cx="1866900" cy="861774"/>
          </a:xfrm>
          <a:prstGeom prst="rect">
            <a:avLst/>
          </a:prstGeom>
          <a:noFill/>
        </p:spPr>
        <p:txBody>
          <a:bodyPr wrap="square" rtlCol="0">
            <a:spAutoFit/>
          </a:bodyPr>
          <a:lstStyle/>
          <a:p>
            <a:r>
              <a:rPr lang="en-US" sz="2000" b="1" dirty="0">
                <a:solidFill>
                  <a:srgbClr val="FF0000"/>
                </a:solidFill>
              </a:rPr>
              <a:t>3243.4 Feet</a:t>
            </a:r>
          </a:p>
          <a:p>
            <a:r>
              <a:rPr lang="en-US" sz="2000" b="1" dirty="0">
                <a:solidFill>
                  <a:srgbClr val="FF0000"/>
                </a:solidFill>
              </a:rPr>
              <a:t>68.8% of Max</a:t>
            </a:r>
          </a:p>
          <a:p>
            <a:r>
              <a:rPr lang="en-US" sz="1000" b="1" dirty="0">
                <a:solidFill>
                  <a:srgbClr val="0000FF"/>
                </a:solidFill>
              </a:rPr>
              <a:t>December 2020</a:t>
            </a:r>
          </a:p>
        </p:txBody>
      </p:sp>
      <p:sp>
        <p:nvSpPr>
          <p:cNvPr id="10" name="Text Box 5"/>
          <p:cNvSpPr txBox="1">
            <a:spLocks noChangeArrowheads="1"/>
          </p:cNvSpPr>
          <p:nvPr/>
        </p:nvSpPr>
        <p:spPr bwMode="auto">
          <a:xfrm>
            <a:off x="3686185" y="5596639"/>
            <a:ext cx="5029200" cy="366713"/>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CNPPID www.cnppid.com</a:t>
            </a:r>
          </a:p>
        </p:txBody>
      </p:sp>
      <p:sp>
        <p:nvSpPr>
          <p:cNvPr id="12" name="Down Arrow 11"/>
          <p:cNvSpPr/>
          <p:nvPr/>
        </p:nvSpPr>
        <p:spPr>
          <a:xfrm>
            <a:off x="5717054" y="3829054"/>
            <a:ext cx="130619" cy="8136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
        <p:nvSpPr>
          <p:cNvPr id="13" name="TextBox 12"/>
          <p:cNvSpPr txBox="1"/>
          <p:nvPr/>
        </p:nvSpPr>
        <p:spPr>
          <a:xfrm>
            <a:off x="9870522" y="4735417"/>
            <a:ext cx="1866900" cy="861774"/>
          </a:xfrm>
          <a:prstGeom prst="rect">
            <a:avLst/>
          </a:prstGeom>
          <a:noFill/>
        </p:spPr>
        <p:txBody>
          <a:bodyPr wrap="square" rtlCol="0">
            <a:spAutoFit/>
          </a:bodyPr>
          <a:lstStyle/>
          <a:p>
            <a:r>
              <a:rPr lang="en-US" sz="2000" b="1" dirty="0">
                <a:solidFill>
                  <a:srgbClr val="FF0000"/>
                </a:solidFill>
              </a:rPr>
              <a:t>3243.3 Feet</a:t>
            </a:r>
          </a:p>
          <a:p>
            <a:r>
              <a:rPr lang="en-US" sz="2000" b="1" dirty="0">
                <a:solidFill>
                  <a:srgbClr val="FF0000"/>
                </a:solidFill>
              </a:rPr>
              <a:t>68.7% of Max</a:t>
            </a:r>
          </a:p>
          <a:p>
            <a:r>
              <a:rPr lang="en-US" sz="1000" b="1" dirty="0">
                <a:solidFill>
                  <a:srgbClr val="0000FF"/>
                </a:solidFill>
              </a:rPr>
              <a:t>July 2021</a:t>
            </a:r>
          </a:p>
        </p:txBody>
      </p:sp>
      <p:sp>
        <p:nvSpPr>
          <p:cNvPr id="14" name="Down Arrow 13"/>
          <p:cNvSpPr/>
          <p:nvPr/>
        </p:nvSpPr>
        <p:spPr>
          <a:xfrm>
            <a:off x="1474323" y="3083548"/>
            <a:ext cx="130619" cy="8136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Tree>
    <p:extLst>
      <p:ext uri="{BB962C8B-B14F-4D97-AF65-F5344CB8AC3E}">
        <p14:creationId xmlns:p14="http://schemas.microsoft.com/office/powerpoint/2010/main" val="3224350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7410A4-6159-4734-9683-1AFE3D93439A}"/>
              </a:ext>
            </a:extLst>
          </p:cNvPr>
          <p:cNvPicPr>
            <a:picLocks noChangeAspect="1"/>
          </p:cNvPicPr>
          <p:nvPr/>
        </p:nvPicPr>
        <p:blipFill>
          <a:blip r:embed="rId2"/>
          <a:stretch>
            <a:fillRect/>
          </a:stretch>
        </p:blipFill>
        <p:spPr>
          <a:xfrm>
            <a:off x="0" y="2209292"/>
            <a:ext cx="10215716" cy="4149213"/>
          </a:xfrm>
          <a:prstGeom prst="rect">
            <a:avLst/>
          </a:prstGeom>
        </p:spPr>
      </p:pic>
      <p:sp>
        <p:nvSpPr>
          <p:cNvPr id="9" name="Title 8"/>
          <p:cNvSpPr>
            <a:spLocks noGrp="1"/>
          </p:cNvSpPr>
          <p:nvPr>
            <p:ph type="title"/>
          </p:nvPr>
        </p:nvSpPr>
        <p:spPr/>
        <p:txBody>
          <a:bodyPr/>
          <a:lstStyle/>
          <a:p>
            <a:r>
              <a:rPr lang="en-US" dirty="0"/>
              <a:t>July 2021 CARC Meeting</a:t>
            </a:r>
            <a:br>
              <a:rPr lang="en-US" dirty="0"/>
            </a:br>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8641" y="0"/>
            <a:ext cx="3383359"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7094459" y="6408351"/>
            <a:ext cx="5029200" cy="366713"/>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CNPPID www.cnppid.com</a:t>
            </a:r>
          </a:p>
        </p:txBody>
      </p:sp>
      <p:sp>
        <p:nvSpPr>
          <p:cNvPr id="8" name="Oval 7"/>
          <p:cNvSpPr/>
          <p:nvPr/>
        </p:nvSpPr>
        <p:spPr>
          <a:xfrm>
            <a:off x="2410510" y="2996102"/>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341662" y="4363255"/>
            <a:ext cx="510746" cy="1742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171187" y="4363254"/>
            <a:ext cx="510746" cy="2172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609059" y="6010055"/>
            <a:ext cx="510746" cy="2512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410510" y="6030681"/>
            <a:ext cx="510746" cy="235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410510" y="2636524"/>
            <a:ext cx="510746" cy="235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526117" y="2649269"/>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526117" y="2987971"/>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195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4" name="Picture 3">
            <a:extLst>
              <a:ext uri="{FF2B5EF4-FFF2-40B4-BE49-F238E27FC236}">
                <a16:creationId xmlns:a16="http://schemas.microsoft.com/office/drawing/2014/main" id="{B422CFC8-5542-43EF-BAA5-3DA22BFDD4C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98212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62F39D-F76A-43AD-AA74-23CC0319B0EB}"/>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Oval 3"/>
          <p:cNvSpPr/>
          <p:nvPr/>
        </p:nvSpPr>
        <p:spPr>
          <a:xfrm>
            <a:off x="7306962" y="108214"/>
            <a:ext cx="2833816" cy="9967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 y="3954162"/>
            <a:ext cx="3591697" cy="523220"/>
          </a:xfrm>
          <a:prstGeom prst="rect">
            <a:avLst/>
          </a:prstGeom>
          <a:noFill/>
        </p:spPr>
        <p:txBody>
          <a:bodyPr wrap="square" rtlCol="0">
            <a:spAutoFit/>
          </a:bodyPr>
          <a:lstStyle/>
          <a:p>
            <a:r>
              <a:rPr lang="en-US" sz="2800" dirty="0">
                <a:solidFill>
                  <a:srgbClr val="FF0000"/>
                </a:solidFill>
              </a:rPr>
              <a:t>Last year at this time</a:t>
            </a:r>
            <a:r>
              <a:rPr lang="en-US" dirty="0">
                <a:solidFill>
                  <a:srgbClr val="FF0000"/>
                </a:solidFill>
              </a:rPr>
              <a:t>…..</a:t>
            </a:r>
          </a:p>
        </p:txBody>
      </p:sp>
    </p:spTree>
    <p:extLst>
      <p:ext uri="{BB962C8B-B14F-4D97-AF65-F5344CB8AC3E}">
        <p14:creationId xmlns:p14="http://schemas.microsoft.com/office/powerpoint/2010/main" val="3821288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76650"/>
            <a:ext cx="10058400" cy="1120346"/>
          </a:xfrm>
        </p:spPr>
        <p:txBody>
          <a:bodyPr>
            <a:normAutofit fontScale="90000"/>
          </a:bodyPr>
          <a:lstStyle/>
          <a:p>
            <a:pPr algn="ctr"/>
            <a:r>
              <a:rPr lang="en-US" sz="7200" b="1" dirty="0">
                <a:solidFill>
                  <a:srgbClr val="0000FF"/>
                </a:solidFill>
              </a:rPr>
              <a:t>Lake </a:t>
            </a:r>
            <a:r>
              <a:rPr lang="en-US" sz="7200" b="1" dirty="0" err="1">
                <a:solidFill>
                  <a:srgbClr val="0000FF"/>
                </a:solidFill>
              </a:rPr>
              <a:t>McConaughy</a:t>
            </a:r>
            <a:br>
              <a:rPr lang="en-US" sz="3600" b="1" dirty="0">
                <a:solidFill>
                  <a:srgbClr val="0000FF"/>
                </a:solidFill>
              </a:rPr>
            </a:br>
            <a:endParaRPr lang="en-US" dirty="0"/>
          </a:p>
        </p:txBody>
      </p:sp>
      <p:sp>
        <p:nvSpPr>
          <p:cNvPr id="3" name="Content Placeholder 2"/>
          <p:cNvSpPr>
            <a:spLocks noGrp="1"/>
          </p:cNvSpPr>
          <p:nvPr>
            <p:ph idx="1"/>
          </p:nvPr>
        </p:nvSpPr>
        <p:spPr>
          <a:xfrm>
            <a:off x="1182848" y="1696996"/>
            <a:ext cx="9622172" cy="4555523"/>
          </a:xfrm>
        </p:spPr>
        <p:txBody>
          <a:bodyPr>
            <a:normAutofit fontScale="92500" lnSpcReduction="20000"/>
          </a:bodyPr>
          <a:lstStyle/>
          <a:p>
            <a:pPr>
              <a:lnSpc>
                <a:spcPct val="150000"/>
              </a:lnSpc>
            </a:pPr>
            <a:r>
              <a:rPr lang="en-US" sz="2400" dirty="0"/>
              <a:t>Civil engineer Tyler Thulin reported that Lake </a:t>
            </a:r>
            <a:r>
              <a:rPr lang="en-US" sz="2400" dirty="0" err="1"/>
              <a:t>McConaughy’s</a:t>
            </a:r>
            <a:r>
              <a:rPr lang="en-US" sz="2400" dirty="0"/>
              <a:t> elevation as of Tuesday morning was 3245.7 feet (69.9 percent capacity). Current inflows were about 400 cubic feet per second (</a:t>
            </a:r>
            <a:r>
              <a:rPr lang="en-US" sz="2400" dirty="0" err="1"/>
              <a:t>cfs</a:t>
            </a:r>
            <a:r>
              <a:rPr lang="en-US" sz="2400" dirty="0"/>
              <a:t>) with releases around 2,550 </a:t>
            </a:r>
            <a:r>
              <a:rPr lang="en-US" sz="2400" dirty="0" err="1"/>
              <a:t>cfs</a:t>
            </a:r>
            <a:r>
              <a:rPr lang="en-US" sz="2400" dirty="0"/>
              <a:t>. He added that outflows were down 1,025 </a:t>
            </a:r>
            <a:r>
              <a:rPr lang="en-US" sz="2400" dirty="0" err="1"/>
              <a:t>cfs</a:t>
            </a:r>
            <a:r>
              <a:rPr lang="en-US" sz="2400" dirty="0"/>
              <a:t> from two weeks ago after releases from the Environmental Account of water in the reservoir ended last week. Irrigation and Water Services Manager Scott </a:t>
            </a:r>
            <a:r>
              <a:rPr lang="en-US" sz="2400" dirty="0" err="1"/>
              <a:t>Dicke</a:t>
            </a:r>
            <a:r>
              <a:rPr lang="en-US" sz="2400" dirty="0"/>
              <a:t> reported that the Holdrege area has received 7.80 inches of rain since May 1, which is one inch below average. He added that releases from Elwood Reservoir could begin this week unless the area receives precipitation.</a:t>
            </a:r>
            <a:endParaRPr lang="en-US" sz="2400" b="1" dirty="0">
              <a:solidFill>
                <a:srgbClr val="0000FF"/>
              </a:solidFill>
            </a:endParaRPr>
          </a:p>
          <a:p>
            <a:pPr>
              <a:lnSpc>
                <a:spcPct val="150000"/>
              </a:lnSpc>
            </a:pPr>
            <a:r>
              <a:rPr lang="en-US" b="1" dirty="0">
                <a:solidFill>
                  <a:srgbClr val="0000FF"/>
                </a:solidFill>
              </a:rPr>
              <a:t>SOURCE: CNPPID News Release, July 6, 2021</a:t>
            </a:r>
          </a:p>
          <a:p>
            <a:pPr marL="742950" indent="-285750" algn="ctr">
              <a:spcBef>
                <a:spcPct val="50000"/>
              </a:spcBef>
            </a:pPr>
            <a:r>
              <a:rPr lang="en-US" b="1" dirty="0">
                <a:solidFill>
                  <a:srgbClr val="0000FF"/>
                </a:solidFill>
              </a:rPr>
              <a:t> www.cnppid.com</a:t>
            </a:r>
          </a:p>
          <a:p>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1532552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465" y="-550702"/>
            <a:ext cx="4184822" cy="5773490"/>
          </a:xfrm>
        </p:spPr>
        <p:txBody>
          <a:bodyPr>
            <a:normAutofit/>
          </a:bodyPr>
          <a:lstStyle/>
          <a:p>
            <a:pPr marL="742950" indent="-285750" algn="ctr">
              <a:spcBef>
                <a:spcPct val="20000"/>
              </a:spcBef>
            </a:pPr>
            <a:r>
              <a:rPr lang="en-US" sz="4400" b="1" dirty="0">
                <a:solidFill>
                  <a:schemeClr val="bg1"/>
                </a:solidFill>
              </a:rPr>
              <a:t>14-day average streamflow compared</a:t>
            </a:r>
            <a:br>
              <a:rPr lang="en-US" sz="4400" b="1" dirty="0">
                <a:solidFill>
                  <a:schemeClr val="bg1"/>
                </a:solidFill>
              </a:rPr>
            </a:br>
            <a:r>
              <a:rPr lang="en-US" sz="4400" b="1" dirty="0">
                <a:solidFill>
                  <a:schemeClr val="bg1"/>
                </a:solidFill>
              </a:rPr>
              <a:t>to historical streamflow for the day of year</a:t>
            </a:r>
            <a:br>
              <a:rPr lang="en-US" b="1" dirty="0">
                <a:solidFill>
                  <a:prstClr val="black"/>
                </a:solidFill>
              </a:rPr>
            </a:br>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pic>
        <p:nvPicPr>
          <p:cNvPr id="7" name="Picture 2" descr="map legend for 7-day average streamflow condition map"/>
          <p:cNvPicPr>
            <a:picLocks noChangeAspect="1" noChangeArrowheads="1"/>
          </p:cNvPicPr>
          <p:nvPr/>
        </p:nvPicPr>
        <p:blipFill>
          <a:blip r:embed="rId2" cstate="print"/>
          <a:srcRect/>
          <a:stretch>
            <a:fillRect/>
          </a:stretch>
        </p:blipFill>
        <p:spPr bwMode="auto">
          <a:xfrm>
            <a:off x="5755514" y="5227319"/>
            <a:ext cx="5561553" cy="1140530"/>
          </a:xfrm>
          <a:prstGeom prst="rect">
            <a:avLst/>
          </a:prstGeom>
          <a:noFill/>
          <a:ln w="9525">
            <a:noFill/>
            <a:miter lim="800000"/>
            <a:headEnd/>
            <a:tailEnd/>
          </a:ln>
        </p:spPr>
      </p:pic>
      <p:pic>
        <p:nvPicPr>
          <p:cNvPr id="8" name="Content Placeholder 7">
            <a:extLst>
              <a:ext uri="{FF2B5EF4-FFF2-40B4-BE49-F238E27FC236}">
                <a16:creationId xmlns:a16="http://schemas.microsoft.com/office/drawing/2014/main" id="{D890DE75-CAED-49F3-9E2B-26718D716C6E}"/>
              </a:ext>
            </a:extLst>
          </p:cNvPr>
          <p:cNvPicPr>
            <a:picLocks noGrp="1" noChangeAspect="1"/>
          </p:cNvPicPr>
          <p:nvPr>
            <p:ph idx="1"/>
          </p:nvPr>
        </p:nvPicPr>
        <p:blipFill>
          <a:blip r:embed="rId3"/>
          <a:stretch>
            <a:fillRect/>
          </a:stretch>
        </p:blipFill>
        <p:spPr>
          <a:xfrm>
            <a:off x="4211273" y="62324"/>
            <a:ext cx="7918567" cy="5070064"/>
          </a:xfrm>
          <a:prstGeom prst="rect">
            <a:avLst/>
          </a:prstGeom>
        </p:spPr>
      </p:pic>
    </p:spTree>
    <p:extLst>
      <p:ext uri="{BB962C8B-B14F-4D97-AF65-F5344CB8AC3E}">
        <p14:creationId xmlns:p14="http://schemas.microsoft.com/office/powerpoint/2010/main" val="3176546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0A662BBF-DA1E-4382-84CC-58AE7B3BA3B9}"/>
              </a:ext>
            </a:extLst>
          </p:cNvPr>
          <p:cNvPicPr>
            <a:picLocks noGrp="1" noChangeAspect="1"/>
          </p:cNvPicPr>
          <p:nvPr>
            <p:ph idx="1"/>
          </p:nvPr>
        </p:nvPicPr>
        <p:blipFill>
          <a:blip r:embed="rId2"/>
          <a:stretch>
            <a:fillRect/>
          </a:stretch>
        </p:blipFill>
        <p:spPr>
          <a:xfrm>
            <a:off x="4084890" y="827349"/>
            <a:ext cx="8144911" cy="4181215"/>
          </a:xfrm>
          <a:prstGeom prst="rect">
            <a:avLst/>
          </a:prstGeom>
        </p:spPr>
      </p:pic>
      <p:sp>
        <p:nvSpPr>
          <p:cNvPr id="2" name="Title 1"/>
          <p:cNvSpPr>
            <a:spLocks noGrp="1"/>
          </p:cNvSpPr>
          <p:nvPr>
            <p:ph type="title"/>
          </p:nvPr>
        </p:nvSpPr>
        <p:spPr>
          <a:xfrm>
            <a:off x="-362465" y="-550702"/>
            <a:ext cx="4184822" cy="5773490"/>
          </a:xfrm>
        </p:spPr>
        <p:txBody>
          <a:bodyPr>
            <a:normAutofit/>
          </a:bodyPr>
          <a:lstStyle/>
          <a:p>
            <a:pPr marL="742950" indent="-285750" algn="ctr">
              <a:spcBef>
                <a:spcPct val="20000"/>
              </a:spcBef>
            </a:pPr>
            <a:r>
              <a:rPr lang="en-US" sz="4400" b="1" dirty="0">
                <a:solidFill>
                  <a:schemeClr val="bg1"/>
                </a:solidFill>
              </a:rPr>
              <a:t>14-day average streamflow compared</a:t>
            </a:r>
            <a:br>
              <a:rPr lang="en-US" sz="4400" b="1" dirty="0">
                <a:solidFill>
                  <a:schemeClr val="bg1"/>
                </a:solidFill>
              </a:rPr>
            </a:br>
            <a:r>
              <a:rPr lang="en-US" sz="4400" b="1" dirty="0">
                <a:solidFill>
                  <a:schemeClr val="bg1"/>
                </a:solidFill>
              </a:rPr>
              <a:t>to historical streamflow for the day of year</a:t>
            </a:r>
            <a:br>
              <a:rPr lang="en-US" b="1" dirty="0">
                <a:solidFill>
                  <a:prstClr val="black"/>
                </a:solidFill>
              </a:rPr>
            </a:br>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pic>
        <p:nvPicPr>
          <p:cNvPr id="7" name="Picture 2" descr="map legend for 7-day average streamflow condition map"/>
          <p:cNvPicPr>
            <a:picLocks noChangeAspect="1" noChangeArrowheads="1"/>
          </p:cNvPicPr>
          <p:nvPr/>
        </p:nvPicPr>
        <p:blipFill>
          <a:blip r:embed="rId3" cstate="print"/>
          <a:srcRect/>
          <a:stretch>
            <a:fillRect/>
          </a:stretch>
        </p:blipFill>
        <p:spPr bwMode="auto">
          <a:xfrm>
            <a:off x="5755514" y="5227319"/>
            <a:ext cx="5561553" cy="1140530"/>
          </a:xfrm>
          <a:prstGeom prst="rect">
            <a:avLst/>
          </a:prstGeom>
          <a:noFill/>
          <a:ln w="9525">
            <a:noFill/>
            <a:miter lim="800000"/>
            <a:headEnd/>
            <a:tailEnd/>
          </a:ln>
        </p:spPr>
      </p:pic>
      <p:sp>
        <p:nvSpPr>
          <p:cNvPr id="8" name="TextBox 24"/>
          <p:cNvSpPr txBox="1">
            <a:spLocks noChangeArrowheads="1"/>
          </p:cNvSpPr>
          <p:nvPr/>
        </p:nvSpPr>
        <p:spPr bwMode="auto">
          <a:xfrm>
            <a:off x="4739105" y="2191572"/>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21</a:t>
            </a:r>
            <a:r>
              <a:rPr lang="en-US" sz="1600" b="1" baseline="30000" dirty="0">
                <a:solidFill>
                  <a:srgbClr val="FF0000"/>
                </a:solidFill>
              </a:rPr>
              <a:t>st</a:t>
            </a:r>
            <a:r>
              <a:rPr lang="en-US" sz="1600" b="1" dirty="0">
                <a:solidFill>
                  <a:srgbClr val="FF0000"/>
                </a:solidFill>
              </a:rPr>
              <a:t> Percentile</a:t>
            </a:r>
          </a:p>
        </p:txBody>
      </p:sp>
      <p:sp>
        <p:nvSpPr>
          <p:cNvPr id="9" name="TextBox 28"/>
          <p:cNvSpPr txBox="1">
            <a:spLocks noChangeArrowheads="1"/>
          </p:cNvSpPr>
          <p:nvPr/>
        </p:nvSpPr>
        <p:spPr bwMode="auto">
          <a:xfrm>
            <a:off x="5497931" y="3919864"/>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5</a:t>
            </a:r>
            <a:r>
              <a:rPr lang="en-US" sz="1600" b="1" baseline="30000" dirty="0">
                <a:solidFill>
                  <a:srgbClr val="FF0000"/>
                </a:solidFill>
              </a:rPr>
              <a:t>th</a:t>
            </a:r>
            <a:r>
              <a:rPr lang="en-US" sz="1600" b="1" dirty="0">
                <a:solidFill>
                  <a:srgbClr val="FF0000"/>
                </a:solidFill>
              </a:rPr>
              <a:t>Percentile</a:t>
            </a:r>
          </a:p>
        </p:txBody>
      </p:sp>
      <p:cxnSp>
        <p:nvCxnSpPr>
          <p:cNvPr id="10" name="Straight Arrow Connector 9"/>
          <p:cNvCxnSpPr/>
          <p:nvPr/>
        </p:nvCxnSpPr>
        <p:spPr bwMode="auto">
          <a:xfrm flipH="1">
            <a:off x="6524480" y="4216219"/>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 name="TextBox 24"/>
          <p:cNvSpPr txBox="1">
            <a:spLocks noChangeArrowheads="1"/>
          </p:cNvSpPr>
          <p:nvPr/>
        </p:nvSpPr>
        <p:spPr bwMode="auto">
          <a:xfrm>
            <a:off x="6807041" y="3773012"/>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14</a:t>
            </a:r>
            <a:r>
              <a:rPr lang="en-US" sz="1600" b="1" baseline="30000" dirty="0">
                <a:solidFill>
                  <a:srgbClr val="FF0000"/>
                </a:solidFill>
              </a:rPr>
              <a:t>th</a:t>
            </a:r>
            <a:r>
              <a:rPr lang="en-US" sz="1600" b="1" dirty="0">
                <a:solidFill>
                  <a:srgbClr val="FF0000"/>
                </a:solidFill>
              </a:rPr>
              <a:t> Percentile</a:t>
            </a:r>
          </a:p>
        </p:txBody>
      </p:sp>
      <p:cxnSp>
        <p:nvCxnSpPr>
          <p:cNvPr id="12" name="Straight Arrow Connector 11"/>
          <p:cNvCxnSpPr/>
          <p:nvPr/>
        </p:nvCxnSpPr>
        <p:spPr bwMode="auto">
          <a:xfrm flipH="1">
            <a:off x="7249217" y="3968670"/>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flipH="1">
            <a:off x="9474220" y="3825565"/>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5" name="TextBox 24"/>
          <p:cNvSpPr txBox="1">
            <a:spLocks noChangeArrowheads="1"/>
          </p:cNvSpPr>
          <p:nvPr/>
        </p:nvSpPr>
        <p:spPr bwMode="auto">
          <a:xfrm>
            <a:off x="8916251" y="3538180"/>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10</a:t>
            </a:r>
            <a:r>
              <a:rPr lang="en-US" sz="1600" b="1" baseline="30000" dirty="0">
                <a:solidFill>
                  <a:srgbClr val="FF0000"/>
                </a:solidFill>
              </a:rPr>
              <a:t>th</a:t>
            </a:r>
            <a:r>
              <a:rPr lang="en-US" sz="1600" b="1" dirty="0">
                <a:solidFill>
                  <a:srgbClr val="FF0000"/>
                </a:solidFill>
              </a:rPr>
              <a:t>Percentile</a:t>
            </a:r>
          </a:p>
        </p:txBody>
      </p:sp>
      <p:sp>
        <p:nvSpPr>
          <p:cNvPr id="17" name="TextBox 24"/>
          <p:cNvSpPr txBox="1">
            <a:spLocks noChangeArrowheads="1"/>
          </p:cNvSpPr>
          <p:nvPr/>
        </p:nvSpPr>
        <p:spPr bwMode="auto">
          <a:xfrm>
            <a:off x="6542025" y="1362705"/>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95</a:t>
            </a:r>
            <a:r>
              <a:rPr lang="en-US" sz="1600" b="1" baseline="30000" dirty="0">
                <a:solidFill>
                  <a:srgbClr val="FF0000"/>
                </a:solidFill>
              </a:rPr>
              <a:t>th</a:t>
            </a:r>
            <a:r>
              <a:rPr lang="en-US" sz="1600" b="1" dirty="0">
                <a:solidFill>
                  <a:srgbClr val="FF0000"/>
                </a:solidFill>
              </a:rPr>
              <a:t> Percentile</a:t>
            </a:r>
          </a:p>
        </p:txBody>
      </p:sp>
      <p:sp>
        <p:nvSpPr>
          <p:cNvPr id="18" name="TextBox 24"/>
          <p:cNvSpPr txBox="1">
            <a:spLocks noChangeArrowheads="1"/>
          </p:cNvSpPr>
          <p:nvPr/>
        </p:nvSpPr>
        <p:spPr bwMode="auto">
          <a:xfrm>
            <a:off x="8916251" y="2748679"/>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57</a:t>
            </a:r>
            <a:r>
              <a:rPr lang="en-US" sz="1600" b="1" baseline="30000" dirty="0">
                <a:solidFill>
                  <a:srgbClr val="FF0000"/>
                </a:solidFill>
              </a:rPr>
              <a:t>th</a:t>
            </a:r>
            <a:r>
              <a:rPr lang="en-US" sz="1600" b="1" dirty="0">
                <a:solidFill>
                  <a:srgbClr val="FF0000"/>
                </a:solidFill>
              </a:rPr>
              <a:t> Percentile</a:t>
            </a:r>
          </a:p>
        </p:txBody>
      </p:sp>
    </p:spTree>
    <p:extLst>
      <p:ext uri="{BB962C8B-B14F-4D97-AF65-F5344CB8AC3E}">
        <p14:creationId xmlns:p14="http://schemas.microsoft.com/office/powerpoint/2010/main" val="1648628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0"/>
            <a:ext cx="10058400" cy="1450757"/>
          </a:xfrm>
        </p:spPr>
        <p:txBody>
          <a:bodyPr/>
          <a:lstStyle/>
          <a:p>
            <a:pPr algn="ctr"/>
            <a:r>
              <a:rPr lang="en-US" b="1" dirty="0">
                <a:solidFill>
                  <a:srgbClr val="0000FF"/>
                </a:solidFill>
              </a:rPr>
              <a:t>Republican River Basin</a:t>
            </a: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3" name="Content Placeholder 2"/>
          <p:cNvSpPr>
            <a:spLocks noGrp="1"/>
          </p:cNvSpPr>
          <p:nvPr>
            <p:ph idx="4294967295"/>
          </p:nvPr>
        </p:nvSpPr>
        <p:spPr>
          <a:xfrm>
            <a:off x="1068387" y="1813279"/>
            <a:ext cx="10058400" cy="4022725"/>
          </a:xfrm>
        </p:spPr>
        <p:txBody>
          <a:bodyPr/>
          <a:lstStyle/>
          <a:p>
            <a:r>
              <a:rPr lang="en-US" sz="2800" b="1" u="sng" dirty="0"/>
              <a:t>Hugh Butler:</a:t>
            </a:r>
            <a:r>
              <a:rPr lang="en-US" sz="2800" b="1" dirty="0"/>
              <a:t>  </a:t>
            </a:r>
            <a:r>
              <a:rPr lang="en-US" dirty="0"/>
              <a:t>54.7%(</a:t>
            </a:r>
            <a:r>
              <a:rPr lang="en-US" dirty="0">
                <a:solidFill>
                  <a:srgbClr val="FF0000"/>
                </a:solidFill>
              </a:rPr>
              <a:t>49.9%</a:t>
            </a:r>
            <a:r>
              <a:rPr lang="en-US" dirty="0"/>
              <a:t>) of conservation pool</a:t>
            </a:r>
          </a:p>
          <a:p>
            <a:r>
              <a:rPr lang="en-US" sz="2800" b="1" u="sng" dirty="0"/>
              <a:t>Enders:</a:t>
            </a:r>
            <a:r>
              <a:rPr lang="en-US" sz="2800" dirty="0"/>
              <a:t> </a:t>
            </a:r>
            <a:r>
              <a:rPr lang="en-US" dirty="0"/>
              <a:t>21.1% (</a:t>
            </a:r>
            <a:r>
              <a:rPr lang="en-US" dirty="0">
                <a:solidFill>
                  <a:srgbClr val="FF0000"/>
                </a:solidFill>
              </a:rPr>
              <a:t>19.9%</a:t>
            </a:r>
            <a:r>
              <a:rPr lang="en-US" dirty="0"/>
              <a:t>) of conservation pool</a:t>
            </a:r>
          </a:p>
          <a:p>
            <a:r>
              <a:rPr lang="en-US" sz="2800" b="1" u="sng" dirty="0"/>
              <a:t>Harry Strunk:</a:t>
            </a:r>
            <a:r>
              <a:rPr lang="en-US" sz="2800" b="1" dirty="0"/>
              <a:t> </a:t>
            </a:r>
            <a:r>
              <a:rPr lang="en-US" dirty="0"/>
              <a:t>86.3%(</a:t>
            </a:r>
            <a:r>
              <a:rPr lang="en-US" dirty="0">
                <a:solidFill>
                  <a:srgbClr val="FF0000"/>
                </a:solidFill>
              </a:rPr>
              <a:t>67.2%</a:t>
            </a:r>
            <a:r>
              <a:rPr lang="en-US" dirty="0"/>
              <a:t>) of conservation pool</a:t>
            </a:r>
          </a:p>
          <a:p>
            <a:r>
              <a:rPr lang="en-US" sz="2800" b="1" u="sng" dirty="0"/>
              <a:t>Swanson:</a:t>
            </a:r>
            <a:r>
              <a:rPr lang="en-US" sz="2800" dirty="0"/>
              <a:t> </a:t>
            </a:r>
            <a:r>
              <a:rPr lang="en-US" dirty="0"/>
              <a:t>57.7% (</a:t>
            </a:r>
            <a:r>
              <a:rPr lang="en-US" dirty="0">
                <a:solidFill>
                  <a:srgbClr val="FF0000"/>
                </a:solidFill>
              </a:rPr>
              <a:t>49.4%</a:t>
            </a:r>
            <a:r>
              <a:rPr lang="en-US" dirty="0"/>
              <a:t>) of conservation pool</a:t>
            </a:r>
          </a:p>
          <a:p>
            <a:endParaRPr lang="en-US" dirty="0"/>
          </a:p>
        </p:txBody>
      </p:sp>
      <p:pic>
        <p:nvPicPr>
          <p:cNvPr id="5" name="Picture 6"/>
          <p:cNvPicPr>
            <a:picLocks noChangeAspect="1" noChangeArrowheads="1"/>
          </p:cNvPicPr>
          <p:nvPr/>
        </p:nvPicPr>
        <p:blipFill>
          <a:blip r:embed="rId2" cstate="print"/>
          <a:srcRect/>
          <a:stretch>
            <a:fillRect/>
          </a:stretch>
        </p:blipFill>
        <p:spPr bwMode="auto">
          <a:xfrm>
            <a:off x="4876800" y="3929448"/>
            <a:ext cx="6652402" cy="3019168"/>
          </a:xfrm>
          <a:prstGeom prst="rect">
            <a:avLst/>
          </a:prstGeom>
          <a:noFill/>
          <a:ln w="9525" algn="ctr">
            <a:noFill/>
            <a:miter lim="800000"/>
            <a:headEnd/>
            <a:tailEnd/>
          </a:ln>
        </p:spPr>
      </p:pic>
      <p:sp>
        <p:nvSpPr>
          <p:cNvPr id="6" name="TextBox 5"/>
          <p:cNvSpPr txBox="1"/>
          <p:nvPr/>
        </p:nvSpPr>
        <p:spPr>
          <a:xfrm>
            <a:off x="1068387" y="4079724"/>
            <a:ext cx="1960605" cy="400110"/>
          </a:xfrm>
          <a:prstGeom prst="rect">
            <a:avLst/>
          </a:prstGeom>
          <a:noFill/>
        </p:spPr>
        <p:txBody>
          <a:bodyPr wrap="square" rtlCol="0">
            <a:spAutoFit/>
          </a:bodyPr>
          <a:lstStyle/>
          <a:p>
            <a:r>
              <a:rPr lang="en-US" sz="1000" dirty="0">
                <a:solidFill>
                  <a:srgbClr val="FF0000"/>
                </a:solidFill>
              </a:rPr>
              <a:t>*values in red are from the last CARC meeting in December 2020.</a:t>
            </a:r>
          </a:p>
        </p:txBody>
      </p:sp>
      <p:sp>
        <p:nvSpPr>
          <p:cNvPr id="7" name="Text Box 5"/>
          <p:cNvSpPr txBox="1">
            <a:spLocks noChangeArrowheads="1"/>
          </p:cNvSpPr>
          <p:nvPr/>
        </p:nvSpPr>
        <p:spPr bwMode="auto">
          <a:xfrm>
            <a:off x="-381000" y="5869094"/>
            <a:ext cx="7086600" cy="784830"/>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BOR  http://www.usbr.gov/gp/lakes_reservoirs</a:t>
            </a:r>
            <a:endParaRPr lang="en-US" sz="1800" b="1" dirty="0">
              <a:solidFill>
                <a:srgbClr val="0066FF"/>
              </a:solidFill>
            </a:endParaRPr>
          </a:p>
          <a:p>
            <a:pPr marL="742950" indent="-285750" algn="ctr">
              <a:spcBef>
                <a:spcPct val="50000"/>
              </a:spcBef>
            </a:pPr>
            <a:endParaRPr lang="en-US" sz="1800" b="1" dirty="0">
              <a:solidFill>
                <a:srgbClr val="0066FF"/>
              </a:solidFill>
            </a:endParaRPr>
          </a:p>
        </p:txBody>
      </p:sp>
    </p:spTree>
    <p:extLst>
      <p:ext uri="{BB962C8B-B14F-4D97-AF65-F5344CB8AC3E}">
        <p14:creationId xmlns:p14="http://schemas.microsoft.com/office/powerpoint/2010/main" val="3653691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00FF"/>
                </a:solidFill>
              </a:rPr>
              <a:t>Republican River Basin</a:t>
            </a:r>
            <a:endParaRPr lang="en-US" dirty="0"/>
          </a:p>
        </p:txBody>
      </p:sp>
      <p:sp>
        <p:nvSpPr>
          <p:cNvPr id="3" name="Content Placeholder 2"/>
          <p:cNvSpPr>
            <a:spLocks noGrp="1"/>
          </p:cNvSpPr>
          <p:nvPr>
            <p:ph idx="1"/>
          </p:nvPr>
        </p:nvSpPr>
        <p:spPr/>
        <p:txBody>
          <a:bodyPr/>
          <a:lstStyle/>
          <a:p>
            <a:pPr>
              <a:buNone/>
            </a:pPr>
            <a:r>
              <a:rPr lang="en-US" b="1" u="sng" dirty="0"/>
              <a:t>Harlan County Current Conditions</a:t>
            </a:r>
          </a:p>
          <a:p>
            <a:pPr>
              <a:buClr>
                <a:srgbClr val="C00000"/>
              </a:buClr>
              <a:buFont typeface="Wingdings" pitchFamily="2" charset="2"/>
              <a:buChar char="ü"/>
            </a:pPr>
            <a:r>
              <a:rPr lang="en-US" dirty="0"/>
              <a:t>Conservation Pool is 94.7% full (</a:t>
            </a:r>
            <a:r>
              <a:rPr lang="en-US" dirty="0">
                <a:solidFill>
                  <a:srgbClr val="FF0000"/>
                </a:solidFill>
              </a:rPr>
              <a:t>88.0%</a:t>
            </a:r>
            <a:r>
              <a:rPr lang="en-US" dirty="0"/>
              <a:t>) </a:t>
            </a:r>
          </a:p>
          <a:p>
            <a:pPr marL="0" indent="0">
              <a:buClr>
                <a:srgbClr val="C00000"/>
              </a:buClr>
              <a:buNone/>
            </a:pPr>
            <a:endParaRPr lang="en-US" dirty="0"/>
          </a:p>
          <a:p>
            <a:pPr>
              <a:buClr>
                <a:srgbClr val="C00000"/>
              </a:buClr>
              <a:buFont typeface="Wingdings" pitchFamily="2" charset="2"/>
              <a:buChar char="ü"/>
            </a:pPr>
            <a:r>
              <a:rPr lang="en-US" dirty="0"/>
              <a:t>297,486 Acre-Feet in storage compared to </a:t>
            </a:r>
            <a:r>
              <a:rPr lang="en-US" dirty="0">
                <a:solidFill>
                  <a:srgbClr val="FF0000"/>
                </a:solidFill>
              </a:rPr>
              <a:t>276,399</a:t>
            </a:r>
            <a:r>
              <a:rPr lang="en-US" dirty="0"/>
              <a:t> Acre-Feet (AF) of water in storage during December 2020</a:t>
            </a:r>
          </a:p>
          <a:p>
            <a:pPr marL="0" indent="0">
              <a:buClr>
                <a:srgbClr val="C00000"/>
              </a:buClr>
              <a:buNone/>
            </a:pPr>
            <a:endParaRPr lang="en-US" dirty="0"/>
          </a:p>
          <a:p>
            <a:pPr>
              <a:buClr>
                <a:srgbClr val="C00000"/>
              </a:buClr>
              <a:buFont typeface="Wingdings" pitchFamily="2" charset="2"/>
              <a:buChar char="ü"/>
            </a:pPr>
            <a:r>
              <a:rPr lang="en-US" dirty="0"/>
              <a:t>Last year at this time, 310,538 AF was in storage (July 2020)</a:t>
            </a:r>
          </a:p>
          <a:p>
            <a:pPr marL="0" indent="0">
              <a:buClr>
                <a:srgbClr val="C00000"/>
              </a:buClr>
              <a:buNone/>
            </a:pPr>
            <a:endParaRPr lang="en-US" dirty="0"/>
          </a:p>
          <a:p>
            <a:pPr>
              <a:buClr>
                <a:srgbClr val="C00000"/>
              </a:buClr>
              <a:buFont typeface="Wingdings" pitchFamily="2" charset="2"/>
              <a:buChar char="ü"/>
            </a:pPr>
            <a:r>
              <a:rPr lang="en-US" dirty="0"/>
              <a:t>Historical average storage for this time of the year is 313,006 AF</a:t>
            </a:r>
          </a:p>
          <a:p>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5" name="TextBox 4"/>
          <p:cNvSpPr txBox="1"/>
          <p:nvPr/>
        </p:nvSpPr>
        <p:spPr>
          <a:xfrm>
            <a:off x="9326880" y="1929648"/>
            <a:ext cx="1960605" cy="400110"/>
          </a:xfrm>
          <a:prstGeom prst="rect">
            <a:avLst/>
          </a:prstGeom>
          <a:noFill/>
        </p:spPr>
        <p:txBody>
          <a:bodyPr wrap="square" rtlCol="0">
            <a:spAutoFit/>
          </a:bodyPr>
          <a:lstStyle/>
          <a:p>
            <a:r>
              <a:rPr lang="en-US" sz="1000" dirty="0">
                <a:solidFill>
                  <a:srgbClr val="FF0000"/>
                </a:solidFill>
              </a:rPr>
              <a:t>*values in red are from the last CARC meeting in December 2020</a:t>
            </a:r>
          </a:p>
        </p:txBody>
      </p:sp>
      <p:sp>
        <p:nvSpPr>
          <p:cNvPr id="6" name="Text Box 6"/>
          <p:cNvSpPr txBox="1">
            <a:spLocks noChangeArrowheads="1"/>
          </p:cNvSpPr>
          <p:nvPr/>
        </p:nvSpPr>
        <p:spPr bwMode="auto">
          <a:xfrm>
            <a:off x="2582925" y="5996164"/>
            <a:ext cx="6400800" cy="336550"/>
          </a:xfrm>
          <a:prstGeom prst="rect">
            <a:avLst/>
          </a:prstGeom>
          <a:noFill/>
          <a:ln w="9525" algn="ctr">
            <a:noFill/>
            <a:miter lim="800000"/>
            <a:headEnd/>
            <a:tailEnd/>
          </a:ln>
        </p:spPr>
        <p:txBody>
          <a:bodyPr lIns="457200">
            <a:spAutoFit/>
          </a:bodyPr>
          <a:lstStyle/>
          <a:p>
            <a:pPr marL="742950" indent="-285750" algn="ctr">
              <a:spcBef>
                <a:spcPct val="50000"/>
              </a:spcBef>
            </a:pPr>
            <a:r>
              <a:rPr lang="en-US" sz="1600" b="1" dirty="0">
                <a:solidFill>
                  <a:srgbClr val="0000FF"/>
                </a:solidFill>
              </a:rPr>
              <a:t>Source: BOR http://www.usbr.gov/gp/lakes_reservoirs/</a:t>
            </a:r>
          </a:p>
        </p:txBody>
      </p:sp>
    </p:spTree>
    <p:extLst>
      <p:ext uri="{BB962C8B-B14F-4D97-AF65-F5344CB8AC3E}">
        <p14:creationId xmlns:p14="http://schemas.microsoft.com/office/powerpoint/2010/main" val="489425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rPr>
              <a:t>Water Supply Summary</a:t>
            </a:r>
            <a:endParaRPr lang="en-US" dirty="0"/>
          </a:p>
        </p:txBody>
      </p:sp>
      <p:sp>
        <p:nvSpPr>
          <p:cNvPr id="3" name="Content Placeholder 2"/>
          <p:cNvSpPr>
            <a:spLocks noGrp="1"/>
          </p:cNvSpPr>
          <p:nvPr>
            <p:ph idx="1"/>
          </p:nvPr>
        </p:nvSpPr>
        <p:spPr>
          <a:xfrm>
            <a:off x="1097280" y="1845734"/>
            <a:ext cx="10058400" cy="4431498"/>
          </a:xfrm>
        </p:spPr>
        <p:txBody>
          <a:bodyPr>
            <a:normAutofit/>
          </a:bodyPr>
          <a:lstStyle/>
          <a:p>
            <a:pPr>
              <a:buFont typeface="Wingdings" panose="05000000000000000000" pitchFamily="2" charset="2"/>
              <a:buChar char="Ø"/>
            </a:pPr>
            <a:r>
              <a:rPr lang="en-US" dirty="0"/>
              <a:t>Lake </a:t>
            </a:r>
            <a:r>
              <a:rPr lang="en-US" dirty="0" err="1"/>
              <a:t>McConaughy</a:t>
            </a:r>
            <a:r>
              <a:rPr lang="en-US" dirty="0"/>
              <a:t> is currently 66.7 percent of capacity and has been slowly dropping since the start of the irrigation season and the surge for the environmental account.</a:t>
            </a:r>
          </a:p>
          <a:p>
            <a:pPr marL="0" indent="0">
              <a:buNone/>
            </a:pPr>
            <a:endParaRPr lang="en-US" dirty="0"/>
          </a:p>
          <a:p>
            <a:pPr>
              <a:buFont typeface="Wingdings" panose="05000000000000000000" pitchFamily="2" charset="2"/>
              <a:buChar char="Ø"/>
            </a:pPr>
            <a:r>
              <a:rPr lang="en-US" dirty="0"/>
              <a:t>The Republican River basin reservoirs are higher than they were in December 2020 as water levels increased since last winter’s CARM meeting and irrigation being normal so far.</a:t>
            </a:r>
          </a:p>
          <a:p>
            <a:pPr marL="0" indent="0">
              <a:buNone/>
            </a:pPr>
            <a:endParaRPr lang="en-US" dirty="0"/>
          </a:p>
          <a:p>
            <a:pPr>
              <a:buFont typeface="Wingdings" panose="05000000000000000000" pitchFamily="2" charset="2"/>
              <a:buChar char="Ø"/>
            </a:pPr>
            <a:r>
              <a:rPr lang="en-US" dirty="0"/>
              <a:t>Harlan County Reservoir is holding about 21,087 acre-feet more water now than in December 2020.</a:t>
            </a:r>
          </a:p>
          <a:p>
            <a:pPr marL="0" indent="0">
              <a:buNone/>
            </a:pPr>
            <a:endParaRPr lang="en-US" dirty="0"/>
          </a:p>
          <a:p>
            <a:pPr>
              <a:buFont typeface="Wingdings" panose="05000000000000000000" pitchFamily="2" charset="2"/>
              <a:buChar char="Ø"/>
            </a:pPr>
            <a:r>
              <a:rPr lang="en-US" dirty="0"/>
              <a:t>Harlan County  is holding about 84,480 acre-feet less water than the historical average for this time of year.</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601327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858530" y="3264258"/>
            <a:ext cx="6096000" cy="1754326"/>
          </a:xfrm>
          <a:prstGeom prst="rect">
            <a:avLst/>
          </a:prstGeom>
        </p:spPr>
        <p:txBody>
          <a:bodyPr>
            <a:spAutoFit/>
          </a:bodyPr>
          <a:lstStyle/>
          <a:p>
            <a:pPr marL="342900" indent="-342900" algn="ctr">
              <a:lnSpc>
                <a:spcPct val="90000"/>
              </a:lnSpc>
              <a:spcBef>
                <a:spcPct val="0"/>
              </a:spcBef>
              <a:buFontTx/>
              <a:buChar char=" "/>
            </a:pPr>
            <a:r>
              <a:rPr lang="en-US" sz="4000" b="1" dirty="0">
                <a:solidFill>
                  <a:srgbClr val="663300"/>
                </a:solidFill>
              </a:rPr>
              <a:t>Brian Fuchs</a:t>
            </a:r>
          </a:p>
          <a:p>
            <a:pPr algn="ctr">
              <a:lnSpc>
                <a:spcPct val="90000"/>
              </a:lnSpc>
              <a:spcBef>
                <a:spcPct val="0"/>
              </a:spcBef>
            </a:pPr>
            <a:r>
              <a:rPr lang="en-US" sz="4000" b="1" dirty="0">
                <a:solidFill>
                  <a:srgbClr val="663300"/>
                </a:solidFill>
              </a:rPr>
              <a:t>    </a:t>
            </a:r>
            <a:r>
              <a:rPr lang="en-US" sz="4000" b="1" dirty="0">
                <a:solidFill>
                  <a:srgbClr val="663300"/>
                </a:solidFill>
                <a:hlinkClick r:id="rId3"/>
              </a:rPr>
              <a:t>bfuchs2@unl.edu</a:t>
            </a:r>
            <a:endParaRPr lang="en-US" sz="4000" b="1" dirty="0">
              <a:solidFill>
                <a:srgbClr val="663300"/>
              </a:solidFill>
            </a:endParaRPr>
          </a:p>
          <a:p>
            <a:pPr algn="ctr">
              <a:lnSpc>
                <a:spcPct val="90000"/>
              </a:lnSpc>
              <a:spcBef>
                <a:spcPct val="0"/>
              </a:spcBef>
            </a:pPr>
            <a:r>
              <a:rPr lang="en-US" sz="4000" b="1" dirty="0">
                <a:solidFill>
                  <a:srgbClr val="663300"/>
                </a:solidFill>
              </a:rPr>
              <a:t>    402-472-6775</a:t>
            </a:r>
          </a:p>
        </p:txBody>
      </p:sp>
      <p:sp>
        <p:nvSpPr>
          <p:cNvPr id="3" name="Rectangle 2"/>
          <p:cNvSpPr/>
          <p:nvPr/>
        </p:nvSpPr>
        <p:spPr>
          <a:xfrm>
            <a:off x="3048000" y="5340193"/>
            <a:ext cx="6096000" cy="840230"/>
          </a:xfrm>
          <a:prstGeom prst="rect">
            <a:avLst/>
          </a:prstGeom>
        </p:spPr>
        <p:txBody>
          <a:bodyPr>
            <a:spAutoFit/>
          </a:bodyPr>
          <a:lstStyle/>
          <a:p>
            <a:pPr marL="342900" indent="-342900" algn="ctr">
              <a:lnSpc>
                <a:spcPct val="90000"/>
              </a:lnSpc>
              <a:spcBef>
                <a:spcPct val="0"/>
              </a:spcBef>
              <a:buFontTx/>
              <a:buChar char=" "/>
            </a:pPr>
            <a:r>
              <a:rPr lang="en-US" b="1" dirty="0">
                <a:solidFill>
                  <a:srgbClr val="663300"/>
                </a:solidFill>
              </a:rPr>
              <a:t>National Drought Mitigation Center</a:t>
            </a:r>
          </a:p>
          <a:p>
            <a:pPr marL="342900" indent="-342900" algn="ctr">
              <a:lnSpc>
                <a:spcPct val="90000"/>
              </a:lnSpc>
              <a:spcBef>
                <a:spcPct val="0"/>
              </a:spcBef>
              <a:buFontTx/>
              <a:buChar char=" "/>
            </a:pPr>
            <a:r>
              <a:rPr lang="en-US" b="1" dirty="0">
                <a:solidFill>
                  <a:srgbClr val="663300"/>
                </a:solidFill>
              </a:rPr>
              <a:t>School of Natural Resources</a:t>
            </a:r>
          </a:p>
          <a:p>
            <a:pPr marL="342900" indent="-342900" algn="ctr">
              <a:lnSpc>
                <a:spcPct val="90000"/>
              </a:lnSpc>
              <a:spcBef>
                <a:spcPct val="0"/>
              </a:spcBef>
              <a:buFontTx/>
              <a:buChar char=" "/>
            </a:pPr>
            <a:r>
              <a:rPr lang="en-US" b="1" dirty="0">
                <a:solidFill>
                  <a:srgbClr val="663300"/>
                </a:solidFill>
              </a:rPr>
              <a:t>University of Nebraska-Lincoln</a:t>
            </a:r>
          </a:p>
        </p:txBody>
      </p:sp>
    </p:spTree>
    <p:extLst>
      <p:ext uri="{BB962C8B-B14F-4D97-AF65-F5344CB8AC3E}">
        <p14:creationId xmlns:p14="http://schemas.microsoft.com/office/powerpoint/2010/main" val="1643809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7958D9-9FC5-4436-8788-BE3632685FF8}"/>
              </a:ext>
            </a:extLst>
          </p:cNvPr>
          <p:cNvPicPr>
            <a:picLocks noChangeAspect="1"/>
          </p:cNvPicPr>
          <p:nvPr/>
        </p:nvPicPr>
        <p:blipFill>
          <a:blip r:embed="rId2"/>
          <a:stretch>
            <a:fillRect/>
          </a:stretch>
        </p:blipFill>
        <p:spPr>
          <a:xfrm>
            <a:off x="1658112" y="0"/>
            <a:ext cx="8875776"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Oval 3"/>
          <p:cNvSpPr/>
          <p:nvPr/>
        </p:nvSpPr>
        <p:spPr>
          <a:xfrm>
            <a:off x="7414054" y="0"/>
            <a:ext cx="2833816" cy="9967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 y="3954162"/>
            <a:ext cx="3591697" cy="523220"/>
          </a:xfrm>
          <a:prstGeom prst="rect">
            <a:avLst/>
          </a:prstGeom>
          <a:noFill/>
        </p:spPr>
        <p:txBody>
          <a:bodyPr wrap="square" rtlCol="0">
            <a:spAutoFit/>
          </a:bodyPr>
          <a:lstStyle/>
          <a:p>
            <a:r>
              <a:rPr lang="en-US" sz="2800" dirty="0">
                <a:solidFill>
                  <a:srgbClr val="FF0000"/>
                </a:solidFill>
              </a:rPr>
              <a:t>Last CARC Meeting</a:t>
            </a:r>
            <a:r>
              <a:rPr lang="en-US" dirty="0">
                <a:solidFill>
                  <a:srgbClr val="FF0000"/>
                </a:solidFill>
              </a:rPr>
              <a:t>…..</a:t>
            </a:r>
          </a:p>
        </p:txBody>
      </p:sp>
    </p:spTree>
    <p:extLst>
      <p:ext uri="{BB962C8B-B14F-4D97-AF65-F5344CB8AC3E}">
        <p14:creationId xmlns:p14="http://schemas.microsoft.com/office/powerpoint/2010/main" val="610204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3" name="Picture 2">
            <a:extLst>
              <a:ext uri="{FF2B5EF4-FFF2-40B4-BE49-F238E27FC236}">
                <a16:creationId xmlns:a16="http://schemas.microsoft.com/office/drawing/2014/main" id="{F552B040-4524-4B08-8F2C-33A67A35D8AC}"/>
              </a:ext>
            </a:extLst>
          </p:cNvPr>
          <p:cNvPicPr>
            <a:picLocks noChangeAspect="1"/>
          </p:cNvPicPr>
          <p:nvPr/>
        </p:nvPicPr>
        <p:blipFill>
          <a:blip r:embed="rId2"/>
          <a:stretch>
            <a:fillRect/>
          </a:stretch>
        </p:blipFill>
        <p:spPr>
          <a:xfrm>
            <a:off x="1658470" y="0"/>
            <a:ext cx="8875059" cy="6858000"/>
          </a:xfrm>
          <a:prstGeom prst="rect">
            <a:avLst/>
          </a:prstGeom>
        </p:spPr>
      </p:pic>
    </p:spTree>
    <p:extLst>
      <p:ext uri="{BB962C8B-B14F-4D97-AF65-F5344CB8AC3E}">
        <p14:creationId xmlns:p14="http://schemas.microsoft.com/office/powerpoint/2010/main" val="3865242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6E5179-8AAE-40B3-BF58-173D7A9EDA89}"/>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5" name="Oval 4"/>
          <p:cNvSpPr/>
          <p:nvPr/>
        </p:nvSpPr>
        <p:spPr>
          <a:xfrm>
            <a:off x="5601731" y="469557"/>
            <a:ext cx="981888" cy="2388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805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CA2AC7-D8DA-46B9-9DB6-738BB9DBAFCF}"/>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3" name="Oval 2"/>
          <p:cNvSpPr/>
          <p:nvPr/>
        </p:nvSpPr>
        <p:spPr>
          <a:xfrm>
            <a:off x="5568778" y="486033"/>
            <a:ext cx="972065" cy="2141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779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0A2238-156A-41C6-B956-143FAD55D184}"/>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535" y="2512409"/>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536" y="3225006"/>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9E8FE39B-F3A6-4D94-93F3-A6778A273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7198" y="1408509"/>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012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5" name="Picture 4">
            <a:extLst>
              <a:ext uri="{FF2B5EF4-FFF2-40B4-BE49-F238E27FC236}">
                <a16:creationId xmlns:a16="http://schemas.microsoft.com/office/drawing/2014/main" id="{ECA07B19-181B-4114-94C8-4DA1FE03BCD9}"/>
              </a:ext>
            </a:extLst>
          </p:cNvPr>
          <p:cNvPicPr>
            <a:picLocks noChangeAspect="1"/>
          </p:cNvPicPr>
          <p:nvPr/>
        </p:nvPicPr>
        <p:blipFill>
          <a:blip r:embed="rId2"/>
          <a:stretch>
            <a:fillRect/>
          </a:stretch>
        </p:blipFill>
        <p:spPr>
          <a:xfrm>
            <a:off x="687551" y="0"/>
            <a:ext cx="10816897" cy="6858000"/>
          </a:xfrm>
          <a:prstGeom prst="rect">
            <a:avLst/>
          </a:prstGeom>
        </p:spPr>
      </p:pic>
    </p:spTree>
    <p:extLst>
      <p:ext uri="{BB962C8B-B14F-4D97-AF65-F5344CB8AC3E}">
        <p14:creationId xmlns:p14="http://schemas.microsoft.com/office/powerpoint/2010/main" val="3689335170"/>
      </p:ext>
    </p:extLst>
  </p:cSld>
  <p:clrMapOvr>
    <a:masterClrMapping/>
  </p:clrMapOvr>
</p:sld>
</file>

<file path=ppt/theme/theme1.xml><?xml version="1.0" encoding="utf-8"?>
<a:theme xmlns:a="http://schemas.openxmlformats.org/drawingml/2006/main" name="Retrospect">
  <a:themeElements>
    <a:clrScheme name="Custom 3">
      <a:dk1>
        <a:srgbClr val="000000"/>
      </a:dk1>
      <a:lt1>
        <a:srgbClr val="FFFFFF"/>
      </a:lt1>
      <a:dk2>
        <a:srgbClr val="46464A"/>
      </a:dk2>
      <a:lt2>
        <a:srgbClr val="FFFFFF"/>
      </a:lt2>
      <a:accent1>
        <a:srgbClr val="5764AD"/>
      </a:accent1>
      <a:accent2>
        <a:srgbClr val="395529"/>
      </a:accent2>
      <a:accent3>
        <a:srgbClr val="3C2313"/>
      </a:accent3>
      <a:accent4>
        <a:srgbClr val="649648"/>
      </a:accent4>
      <a:accent5>
        <a:srgbClr val="B4B9DA"/>
      </a:accent5>
      <a:accent6>
        <a:srgbClr val="BFBFBF"/>
      </a:accent6>
      <a:hlink>
        <a:srgbClr val="D54918"/>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DMC PowerPoint" id="{5697CEBE-19FF-4F14-9B3D-1E91473623AB}" vid="{D112410A-764E-40FC-9EF0-42656AB368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7C15742D885845AF19BB951C99F74B" ma:contentTypeVersion="13" ma:contentTypeDescription="Create a new document." ma:contentTypeScope="" ma:versionID="a89a40f5d706b8265e510c96a14aec1d">
  <xsd:schema xmlns:xsd="http://www.w3.org/2001/XMLSchema" xmlns:xs="http://www.w3.org/2001/XMLSchema" xmlns:p="http://schemas.microsoft.com/office/2006/metadata/properties" xmlns:ns3="61aaab98-e482-4d53-b839-f2c7687d8925" xmlns:ns4="a62a64fa-d901-4057-a68d-dced9bd3f0bc" targetNamespace="http://schemas.microsoft.com/office/2006/metadata/properties" ma:root="true" ma:fieldsID="279f743310ae97361e345e9f3c62abe8" ns3:_="" ns4:_="">
    <xsd:import namespace="61aaab98-e482-4d53-b839-f2c7687d8925"/>
    <xsd:import namespace="a62a64fa-d901-4057-a68d-dced9bd3f0b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aaab98-e482-4d53-b839-f2c7687d892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2a64fa-d901-4057-a68d-dced9bd3f0b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1369626-A667-4409-81E1-9A6E0073B81F}">
  <ds:schemaRefs>
    <ds:schemaRef ds:uri="http://schemas.microsoft.com/sharepoint/v3/contenttype/forms"/>
  </ds:schemaRefs>
</ds:datastoreItem>
</file>

<file path=customXml/itemProps2.xml><?xml version="1.0" encoding="utf-8"?>
<ds:datastoreItem xmlns:ds="http://schemas.openxmlformats.org/officeDocument/2006/customXml" ds:itemID="{39A4CAE3-E96F-4579-BEA5-7859ED78F5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aaab98-e482-4d53-b839-f2c7687d8925"/>
    <ds:schemaRef ds:uri="a62a64fa-d901-4057-a68d-dced9bd3f0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9A45CF-A59F-48BF-9FED-85D2D8C2F845}">
  <ds:schemaRefs>
    <ds:schemaRef ds:uri="http://schemas.microsoft.com/office/2006/metadata/properties"/>
    <ds:schemaRef ds:uri="http://purl.org/dc/elements/1.1/"/>
    <ds:schemaRef ds:uri="http://schemas.microsoft.com/office/2006/documentManagement/types"/>
    <ds:schemaRef ds:uri="a62a64fa-d901-4057-a68d-dced9bd3f0bc"/>
    <ds:schemaRef ds:uri="http://schemas.openxmlformats.org/package/2006/metadata/core-properties"/>
    <ds:schemaRef ds:uri="http://purl.org/dc/terms/"/>
    <ds:schemaRef ds:uri="http://schemas.microsoft.com/office/infopath/2007/PartnerControls"/>
    <ds:schemaRef ds:uri="61aaab98-e482-4d53-b839-f2c7687d892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NDMC PowerPoint</Template>
  <TotalTime>1257</TotalTime>
  <Words>1009</Words>
  <Application>Microsoft Office PowerPoint</Application>
  <PresentationFormat>Widescreen</PresentationFormat>
  <Paragraphs>121</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Retrospect</vt:lpstr>
      <vt:lpstr>NE Drought Conditions CARC Update: July 22, 2021</vt:lpstr>
      <vt:lpstr>Regional Climatic and Drought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Departure from Normal Temperatures over the last 30 days</vt:lpstr>
      <vt:lpstr>Departure from Normal Temperatures over the last 60 days</vt:lpstr>
      <vt:lpstr>Departure from Normal Temperatures for the Calendar Year</vt:lpstr>
      <vt:lpstr>Percent of Normal Precipitation over the last 30 days</vt:lpstr>
      <vt:lpstr>Percent of Normal Precipitation over the last 30 days</vt:lpstr>
      <vt:lpstr>Percent of Normal Precipitation over the last 60 days</vt:lpstr>
      <vt:lpstr>Percent of Normal Precipitation over the last 90 days</vt:lpstr>
      <vt:lpstr>Percent of Normal Precipitation for the calendar year</vt:lpstr>
      <vt:lpstr>NLDAS Soil Moisture Model:  Current Soil Moisture Anomaly</vt:lpstr>
      <vt:lpstr>NDMC’s Vegetation Drought Response Index (VegDri)</vt:lpstr>
      <vt:lpstr>3-Month Outlook</vt:lpstr>
      <vt:lpstr>PowerPoint Presentation</vt:lpstr>
      <vt:lpstr>Experimental “Flash Drought” outlook tool</vt:lpstr>
      <vt:lpstr>Climate/Drought Summary</vt:lpstr>
      <vt:lpstr>Nebraska Water Supply Update… </vt:lpstr>
      <vt:lpstr>PowerPoint Presentation</vt:lpstr>
      <vt:lpstr>PowerPoint Presentation</vt:lpstr>
      <vt:lpstr>July 2021 CARC Meeting </vt:lpstr>
      <vt:lpstr>PowerPoint Presentation</vt:lpstr>
      <vt:lpstr>Lake McConaughy </vt:lpstr>
      <vt:lpstr>14-day average streamflow compared to historical streamflow for the day of year </vt:lpstr>
      <vt:lpstr>14-day average streamflow compared to historical streamflow for the day of year </vt:lpstr>
      <vt:lpstr>Republican River Basin</vt:lpstr>
      <vt:lpstr>Republican River Basin</vt:lpstr>
      <vt:lpstr>Water Supply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Fuchs</dc:creator>
  <cp:lastModifiedBy>Brian Fuchs</cp:lastModifiedBy>
  <cp:revision>139</cp:revision>
  <dcterms:created xsi:type="dcterms:W3CDTF">2017-06-20T13:45:32Z</dcterms:created>
  <dcterms:modified xsi:type="dcterms:W3CDTF">2021-07-22T13:12:48Z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0x010100E77C15742D885845AF19BB951C99F74B</vt:lpwstr>
  </property>
</Properties>
</file>