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1"/>
  </p:sldMasterIdLst>
  <p:notesMasterIdLst>
    <p:notesMasterId r:id="rId36"/>
  </p:notesMasterIdLst>
  <p:sldIdLst>
    <p:sldId id="264" r:id="rId2"/>
    <p:sldId id="272" r:id="rId3"/>
    <p:sldId id="281" r:id="rId4"/>
    <p:sldId id="282" r:id="rId5"/>
    <p:sldId id="280" r:id="rId6"/>
    <p:sldId id="284" r:id="rId7"/>
    <p:sldId id="283" r:id="rId8"/>
    <p:sldId id="286" r:id="rId9"/>
    <p:sldId id="287" r:id="rId10"/>
    <p:sldId id="316" r:id="rId11"/>
    <p:sldId id="307" r:id="rId12"/>
    <p:sldId id="308" r:id="rId13"/>
    <p:sldId id="309" r:id="rId14"/>
    <p:sldId id="270" r:id="rId15"/>
    <p:sldId id="288" r:id="rId16"/>
    <p:sldId id="289" r:id="rId17"/>
    <p:sldId id="290" r:id="rId18"/>
    <p:sldId id="291" r:id="rId19"/>
    <p:sldId id="292" r:id="rId20"/>
    <p:sldId id="315"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257" r:id="rId34"/>
    <p:sldId id="2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3AD"/>
    <a:srgbClr val="898989"/>
    <a:srgbClr val="3A552A"/>
    <a:srgbClr val="3A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52" d="100"/>
          <a:sy n="52" d="100"/>
        </p:scale>
        <p:origin x="9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0224-0EE7-47DD-B074-ECF4EA598D75}"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D5AE2-E576-46D7-A1A5-1815E4A31342}" type="slidenum">
              <a:rPr lang="en-US" smtClean="0"/>
              <a:t>‹#›</a:t>
            </a:fld>
            <a:endParaRPr lang="en-US"/>
          </a:p>
        </p:txBody>
      </p:sp>
    </p:spTree>
    <p:extLst>
      <p:ext uri="{BB962C8B-B14F-4D97-AF65-F5344CB8AC3E}">
        <p14:creationId xmlns:p14="http://schemas.microsoft.com/office/powerpoint/2010/main" val="313721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7/28/2020</a:t>
            </a:fld>
            <a:endParaRPr lang="en-US"/>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3179101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7/28/2020</a:t>
            </a:fld>
            <a:endParaRPr lang="en-US"/>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859794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7/28/2020</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858020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smtClean="0"/>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063843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7/28/2020</a:t>
            </a:fld>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7/28/2020</a:t>
            </a:fld>
            <a:endParaRPr lang="en-US"/>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7/28/2020</a:t>
            </a:fld>
            <a:endParaRPr lang="en-US"/>
          </a:p>
        </p:txBody>
      </p:sp>
      <p:sp>
        <p:nvSpPr>
          <p:cNvPr id="6" name="Footer Placeholder 5"/>
          <p:cNvSpPr>
            <a:spLocks noGrp="1"/>
          </p:cNvSpPr>
          <p:nvPr>
            <p:ph type="ftr" sz="quarter" idx="11"/>
          </p:nvPr>
        </p:nvSpPr>
        <p:spPr/>
        <p:txBody>
          <a:bodyPr/>
          <a:lstStyle/>
          <a:p>
            <a:r>
              <a:rPr lang="en-US" smtClean="0"/>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57871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7/28/2020</a:t>
            </a:fld>
            <a:endParaRPr lang="en-US"/>
          </a:p>
        </p:txBody>
      </p:sp>
      <p:sp>
        <p:nvSpPr>
          <p:cNvPr id="8" name="Footer Placeholder 7"/>
          <p:cNvSpPr>
            <a:spLocks noGrp="1"/>
          </p:cNvSpPr>
          <p:nvPr>
            <p:ph type="ftr" sz="quarter" idx="11"/>
          </p:nvPr>
        </p:nvSpPr>
        <p:spPr/>
        <p:txBody>
          <a:bodyPr/>
          <a:lstStyle/>
          <a:p>
            <a:r>
              <a:rPr lang="en-US" smtClean="0"/>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424038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7/28/2020</a:t>
            </a:fld>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7/28/2020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9684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7/28/2020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78891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7/28/2020</a:t>
            </a:fld>
            <a:endParaRPr lang="en-US"/>
          </a:p>
        </p:txBody>
      </p:sp>
      <p:sp>
        <p:nvSpPr>
          <p:cNvPr id="6" name="Footer Placeholder 5"/>
          <p:cNvSpPr>
            <a:spLocks noGrp="1"/>
          </p:cNvSpPr>
          <p:nvPr>
            <p:ph type="ftr" sz="quarter" idx="11"/>
          </p:nvPr>
        </p:nvSpPr>
        <p:spPr/>
        <p:txBody>
          <a:bodyPr/>
          <a:lstStyle/>
          <a:p>
            <a:r>
              <a:rPr lang="en-US" smtClean="0"/>
              <a:t>NATIONAL DROUGHT MITIGATION CENTER</a:t>
            </a:r>
            <a:endParaRPr lang="en-US"/>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8447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7/28/2020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15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649"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hyperlink" Target="mailto:bfuchs2@unl.edu" TargetMode="External"/><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9989" y="0"/>
            <a:ext cx="8361405" cy="2387600"/>
          </a:xfrm>
        </p:spPr>
        <p:txBody>
          <a:bodyPr/>
          <a:lstStyle/>
          <a:p>
            <a:pPr lvl="0" algn="ctr" eaLnBrk="0" fontAlgn="base" hangingPunct="0">
              <a:lnSpc>
                <a:spcPct val="100000"/>
              </a:lnSpc>
              <a:spcAft>
                <a:spcPct val="0"/>
              </a:spcAft>
            </a:pPr>
            <a:r>
              <a:rPr lang="en-US" sz="4400" b="1" spc="0" dirty="0">
                <a:solidFill>
                  <a:srgbClr val="663300"/>
                </a:solidFill>
                <a:latin typeface="Arial" charset="0"/>
                <a:ea typeface="+mn-ea"/>
                <a:cs typeface="+mn-cs"/>
              </a:rPr>
              <a:t>NE Drought Conditions CARC </a:t>
            </a:r>
            <a:r>
              <a:rPr lang="en-US" sz="4400" b="1" spc="0" dirty="0" err="1" smtClean="0">
                <a:solidFill>
                  <a:srgbClr val="663300"/>
                </a:solidFill>
                <a:latin typeface="Arial" charset="0"/>
                <a:ea typeface="+mn-ea"/>
                <a:cs typeface="+mn-cs"/>
              </a:rPr>
              <a:t>Update:July</a:t>
            </a:r>
            <a:r>
              <a:rPr lang="en-US" sz="4400" b="1" spc="0" dirty="0" smtClean="0">
                <a:solidFill>
                  <a:srgbClr val="663300"/>
                </a:solidFill>
                <a:latin typeface="Arial" charset="0"/>
                <a:ea typeface="+mn-ea"/>
                <a:cs typeface="+mn-cs"/>
              </a:rPr>
              <a:t> 29, 2020</a:t>
            </a:r>
            <a:endParaRPr lang="en-US" sz="4400" b="1" spc="0" dirty="0">
              <a:solidFill>
                <a:srgbClr val="663300"/>
              </a:solidFill>
              <a:latin typeface="Arial" charset="0"/>
              <a:ea typeface="+mn-ea"/>
              <a:cs typeface="+mn-cs"/>
            </a:endParaRPr>
          </a:p>
        </p:txBody>
      </p:sp>
      <p:sp>
        <p:nvSpPr>
          <p:cNvPr id="3" name="Subtitle 2"/>
          <p:cNvSpPr>
            <a:spLocks noGrp="1"/>
          </p:cNvSpPr>
          <p:nvPr>
            <p:ph type="subTitle" idx="1"/>
          </p:nvPr>
        </p:nvSpPr>
        <p:spPr>
          <a:xfrm>
            <a:off x="1478691" y="2630474"/>
            <a:ext cx="9144000" cy="1636814"/>
          </a:xfrm>
        </p:spPr>
        <p:txBody>
          <a:bodyPr>
            <a:normAutofit fontScale="92500" lnSpcReduction="10000"/>
          </a:bodyPr>
          <a:lstStyle/>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Brian Fuchs</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National Drought Mitigation Center</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University of Nebraska-Lincoln</a:t>
            </a:r>
          </a:p>
          <a:p>
            <a:pPr lvl="0" algn="ctr" eaLnBrk="0" fontAlgn="base" hangingPunct="0">
              <a:lnSpc>
                <a:spcPct val="100000"/>
              </a:lnSpc>
              <a:spcBef>
                <a:spcPct val="0"/>
              </a:spcBef>
              <a:spcAft>
                <a:spcPct val="0"/>
              </a:spcAft>
              <a:buClrTx/>
              <a:buSzTx/>
            </a:pPr>
            <a:r>
              <a:rPr lang="en-US" sz="2800" b="1" cap="none" spc="0" dirty="0">
                <a:solidFill>
                  <a:srgbClr val="663300"/>
                </a:solidFill>
                <a:latin typeface="Arial" charset="0"/>
              </a:rPr>
              <a:t>School of Natural Resources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368" y="4267288"/>
            <a:ext cx="2100648" cy="2124683"/>
          </a:xfrm>
          <a:prstGeom prst="rect">
            <a:avLst/>
          </a:prstGeom>
        </p:spPr>
      </p:pic>
    </p:spTree>
    <p:extLst>
      <p:ext uri="{BB962C8B-B14F-4D97-AF65-F5344CB8AC3E}">
        <p14:creationId xmlns:p14="http://schemas.microsoft.com/office/powerpoint/2010/main" val="1571597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6" name="TextBox 5"/>
          <p:cNvSpPr txBox="1"/>
          <p:nvPr/>
        </p:nvSpPr>
        <p:spPr>
          <a:xfrm>
            <a:off x="432486" y="3179805"/>
            <a:ext cx="11442357" cy="830997"/>
          </a:xfrm>
          <a:prstGeom prst="rect">
            <a:avLst/>
          </a:prstGeom>
          <a:noFill/>
          <a:ln w="22225">
            <a:solidFill>
              <a:srgbClr val="FF0000"/>
            </a:solidFill>
          </a:ln>
        </p:spPr>
        <p:txBody>
          <a:bodyPr wrap="square" rtlCol="0">
            <a:spAutoFit/>
          </a:bodyPr>
          <a:lstStyle/>
          <a:p>
            <a:pPr algn="ctr"/>
            <a:r>
              <a:rPr lang="en-US" sz="2400" b="1" dirty="0" smtClean="0">
                <a:solidFill>
                  <a:srgbClr val="FF0000"/>
                </a:solidFill>
              </a:rPr>
              <a:t>History is showing that Nebraska traditionally does not go this long between drought episodes, when is the next one ?</a:t>
            </a:r>
            <a:endParaRPr lang="en-US" sz="24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689"/>
            <a:ext cx="12192000" cy="26894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8588"/>
            <a:ext cx="12192000" cy="2689412"/>
          </a:xfrm>
          <a:prstGeom prst="rect">
            <a:avLst/>
          </a:prstGeom>
        </p:spPr>
      </p:pic>
    </p:spTree>
    <p:extLst>
      <p:ext uri="{BB962C8B-B14F-4D97-AF65-F5344CB8AC3E}">
        <p14:creationId xmlns:p14="http://schemas.microsoft.com/office/powerpoint/2010/main" val="1370912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smtClean="0"/>
              <a:t>Departure from Normal Temperatures over the last 30 days</a:t>
            </a:r>
            <a:endParaRPr lang="en-US" dirty="0"/>
          </a:p>
        </p:txBody>
      </p:sp>
      <p:sp>
        <p:nvSpPr>
          <p:cNvPr id="5" name="Footer Placeholder 4"/>
          <p:cNvSpPr>
            <a:spLocks noGrp="1"/>
          </p:cNvSpPr>
          <p:nvPr>
            <p:ph type="ftr" sz="quarter" idx="11"/>
          </p:nvPr>
        </p:nvSpPr>
        <p:spPr>
          <a:xfrm>
            <a:off x="7082480" y="6492875"/>
            <a:ext cx="4648200" cy="365125"/>
          </a:xfrm>
        </p:spPr>
        <p:txBody>
          <a:bodyPr/>
          <a:lstStyle/>
          <a:p>
            <a:r>
              <a:rPr lang="en-US" dirty="0" smtClean="0"/>
              <a:t>NATIONAL DROUGHT MITIGATION CENTER</a:t>
            </a:r>
            <a:endParaRPr lang="en-US" dirty="0"/>
          </a:p>
        </p:txBody>
      </p:sp>
      <p:pic>
        <p:nvPicPr>
          <p:cNvPr id="4" name="Content Placeholder 3"/>
          <p:cNvPicPr>
            <a:picLocks noGrp="1" noChangeAspect="1"/>
          </p:cNvPicPr>
          <p:nvPr>
            <p:ph idx="1"/>
          </p:nvPr>
        </p:nvPicPr>
        <p:blipFill>
          <a:blip r:embed="rId2"/>
          <a:stretch>
            <a:fillRect/>
          </a:stretch>
        </p:blipFill>
        <p:spPr>
          <a:xfrm>
            <a:off x="3824998" y="148281"/>
            <a:ext cx="8379337" cy="6474941"/>
          </a:xfrm>
          <a:prstGeom prst="rect">
            <a:avLst/>
          </a:prstGeom>
        </p:spPr>
      </p:pic>
    </p:spTree>
    <p:extLst>
      <p:ext uri="{BB962C8B-B14F-4D97-AF65-F5344CB8AC3E}">
        <p14:creationId xmlns:p14="http://schemas.microsoft.com/office/powerpoint/2010/main" val="1488522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smtClean="0"/>
              <a:t>Departure from Normal Temperatures over the last 60 days</a:t>
            </a:r>
            <a:endParaRPr lang="en-US" dirty="0"/>
          </a:p>
        </p:txBody>
      </p:sp>
      <p:sp>
        <p:nvSpPr>
          <p:cNvPr id="5" name="Footer Placeholder 4"/>
          <p:cNvSpPr>
            <a:spLocks noGrp="1"/>
          </p:cNvSpPr>
          <p:nvPr>
            <p:ph type="ftr" sz="quarter" idx="11"/>
          </p:nvPr>
        </p:nvSpPr>
        <p:spPr/>
        <p:txBody>
          <a:bodyPr/>
          <a:lstStyle/>
          <a:p>
            <a:r>
              <a:rPr lang="en-US" dirty="0" smtClean="0"/>
              <a:t>NATIONAL DROUGHT MITIGATION CENTER</a:t>
            </a:r>
            <a:endParaRPr lang="en-US" dirty="0"/>
          </a:p>
        </p:txBody>
      </p:sp>
      <p:pic>
        <p:nvPicPr>
          <p:cNvPr id="6" name="Content Placeholder 5"/>
          <p:cNvPicPr>
            <a:picLocks noGrp="1" noChangeAspect="1"/>
          </p:cNvPicPr>
          <p:nvPr>
            <p:ph idx="1"/>
          </p:nvPr>
        </p:nvPicPr>
        <p:blipFill>
          <a:blip r:embed="rId2"/>
          <a:stretch>
            <a:fillRect/>
          </a:stretch>
        </p:blipFill>
        <p:spPr>
          <a:xfrm>
            <a:off x="3748701" y="131806"/>
            <a:ext cx="8443299" cy="6524367"/>
          </a:xfrm>
          <a:prstGeom prst="rect">
            <a:avLst/>
          </a:prstGeom>
        </p:spPr>
      </p:pic>
    </p:spTree>
    <p:extLst>
      <p:ext uri="{BB962C8B-B14F-4D97-AF65-F5344CB8AC3E}">
        <p14:creationId xmlns:p14="http://schemas.microsoft.com/office/powerpoint/2010/main" val="3032352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smtClean="0"/>
              <a:t>Departure from Normal Temperatures for the Calendar Year</a:t>
            </a:r>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pic>
        <p:nvPicPr>
          <p:cNvPr id="6" name="Content Placeholder 5"/>
          <p:cNvPicPr>
            <a:picLocks noGrp="1" noChangeAspect="1"/>
          </p:cNvPicPr>
          <p:nvPr>
            <p:ph idx="1"/>
          </p:nvPr>
        </p:nvPicPr>
        <p:blipFill>
          <a:blip r:embed="rId2"/>
          <a:stretch>
            <a:fillRect/>
          </a:stretch>
        </p:blipFill>
        <p:spPr>
          <a:xfrm>
            <a:off x="4036506" y="222423"/>
            <a:ext cx="8166119" cy="6310182"/>
          </a:xfrm>
          <a:prstGeom prst="rect">
            <a:avLst/>
          </a:prstGeom>
        </p:spPr>
      </p:pic>
    </p:spTree>
    <p:extLst>
      <p:ext uri="{BB962C8B-B14F-4D97-AF65-F5344CB8AC3E}">
        <p14:creationId xmlns:p14="http://schemas.microsoft.com/office/powerpoint/2010/main" val="3307803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over the last 30 days</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6" name="Content Placeholder 5"/>
          <p:cNvPicPr>
            <a:picLocks noGrp="1" noChangeAspect="1"/>
          </p:cNvPicPr>
          <p:nvPr>
            <p:ph idx="1"/>
          </p:nvPr>
        </p:nvPicPr>
        <p:blipFill>
          <a:blip r:embed="rId2"/>
          <a:stretch>
            <a:fillRect/>
          </a:stretch>
        </p:blipFill>
        <p:spPr>
          <a:xfrm>
            <a:off x="3668526" y="131806"/>
            <a:ext cx="8523474" cy="6586320"/>
          </a:xfrm>
          <a:prstGeom prst="rect">
            <a:avLst/>
          </a:prstGeom>
        </p:spPr>
      </p:pic>
    </p:spTree>
    <p:extLst>
      <p:ext uri="{BB962C8B-B14F-4D97-AF65-F5344CB8AC3E}">
        <p14:creationId xmlns:p14="http://schemas.microsoft.com/office/powerpoint/2010/main" val="2821496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over the last 30 days</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4" name="Content Placeholder 3"/>
          <p:cNvPicPr>
            <a:picLocks noGrp="1" noChangeAspect="1"/>
          </p:cNvPicPr>
          <p:nvPr>
            <p:ph idx="1"/>
          </p:nvPr>
        </p:nvPicPr>
        <p:blipFill>
          <a:blip r:embed="rId2"/>
          <a:stretch>
            <a:fillRect/>
          </a:stretch>
        </p:blipFill>
        <p:spPr>
          <a:xfrm>
            <a:off x="3563990" y="197709"/>
            <a:ext cx="8576380" cy="6627202"/>
          </a:xfrm>
          <a:prstGeom prst="rect">
            <a:avLst/>
          </a:prstGeom>
        </p:spPr>
      </p:pic>
    </p:spTree>
    <p:extLst>
      <p:ext uri="{BB962C8B-B14F-4D97-AF65-F5344CB8AC3E}">
        <p14:creationId xmlns:p14="http://schemas.microsoft.com/office/powerpoint/2010/main" val="2909791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over the last 60 days</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6" name="Content Placeholder 5"/>
          <p:cNvPicPr>
            <a:picLocks noGrp="1" noChangeAspect="1"/>
          </p:cNvPicPr>
          <p:nvPr>
            <p:ph idx="1"/>
          </p:nvPr>
        </p:nvPicPr>
        <p:blipFill>
          <a:blip r:embed="rId2"/>
          <a:stretch>
            <a:fillRect/>
          </a:stretch>
        </p:blipFill>
        <p:spPr>
          <a:xfrm>
            <a:off x="3803679" y="148281"/>
            <a:ext cx="8400657" cy="6491416"/>
          </a:xfrm>
          <a:prstGeom prst="rect">
            <a:avLst/>
          </a:prstGeom>
        </p:spPr>
      </p:pic>
    </p:spTree>
    <p:extLst>
      <p:ext uri="{BB962C8B-B14F-4D97-AF65-F5344CB8AC3E}">
        <p14:creationId xmlns:p14="http://schemas.microsoft.com/office/powerpoint/2010/main" val="3815974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over the last 90 days</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4" name="Content Placeholder 3"/>
          <p:cNvPicPr>
            <a:picLocks noGrp="1" noChangeAspect="1"/>
          </p:cNvPicPr>
          <p:nvPr>
            <p:ph idx="1"/>
          </p:nvPr>
        </p:nvPicPr>
        <p:blipFill>
          <a:blip r:embed="rId2"/>
          <a:stretch>
            <a:fillRect/>
          </a:stretch>
        </p:blipFill>
        <p:spPr>
          <a:xfrm>
            <a:off x="3616411" y="157812"/>
            <a:ext cx="8575589" cy="6626591"/>
          </a:xfrm>
          <a:prstGeom prst="rect">
            <a:avLst/>
          </a:prstGeom>
        </p:spPr>
      </p:pic>
    </p:spTree>
    <p:extLst>
      <p:ext uri="{BB962C8B-B14F-4D97-AF65-F5344CB8AC3E}">
        <p14:creationId xmlns:p14="http://schemas.microsoft.com/office/powerpoint/2010/main" val="13439773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smtClean="0"/>
              <a:t>Percent of Normal Precipitation for the calendar year</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6" name="Content Placeholder 5"/>
          <p:cNvPicPr>
            <a:picLocks noGrp="1" noChangeAspect="1"/>
          </p:cNvPicPr>
          <p:nvPr>
            <p:ph idx="1"/>
          </p:nvPr>
        </p:nvPicPr>
        <p:blipFill>
          <a:blip r:embed="rId2"/>
          <a:stretch>
            <a:fillRect/>
          </a:stretch>
        </p:blipFill>
        <p:spPr>
          <a:xfrm>
            <a:off x="3756454" y="156519"/>
            <a:ext cx="8437220" cy="6519669"/>
          </a:xfrm>
          <a:prstGeom prst="rect">
            <a:avLst/>
          </a:prstGeom>
        </p:spPr>
      </p:pic>
    </p:spTree>
    <p:extLst>
      <p:ext uri="{BB962C8B-B14F-4D97-AF65-F5344CB8AC3E}">
        <p14:creationId xmlns:p14="http://schemas.microsoft.com/office/powerpoint/2010/main" val="4030235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212"/>
            <a:ext cx="3200400" cy="2286000"/>
          </a:xfrm>
        </p:spPr>
        <p:txBody>
          <a:bodyPr>
            <a:normAutofit fontScale="90000"/>
          </a:bodyPr>
          <a:lstStyle/>
          <a:p>
            <a:pPr algn="ctr"/>
            <a:r>
              <a:rPr lang="en-US" sz="4000" dirty="0" smtClean="0"/>
              <a:t>NLDAS Soil Moisture Model:  Current Soil Moisture Anomaly</a:t>
            </a:r>
            <a:endParaRPr lang="en-US" sz="4000" dirty="0"/>
          </a:p>
        </p:txBody>
      </p:sp>
      <p:sp>
        <p:nvSpPr>
          <p:cNvPr id="5" name="Footer Placeholder 4"/>
          <p:cNvSpPr>
            <a:spLocks noGrp="1"/>
          </p:cNvSpPr>
          <p:nvPr>
            <p:ph type="ftr" sz="quarter" idx="11"/>
          </p:nvPr>
        </p:nvSpPr>
        <p:spPr/>
        <p:txBody>
          <a:bodyPr/>
          <a:lstStyle/>
          <a:p>
            <a:r>
              <a:rPr lang="en-US" spc="300" dirty="0" smtClean="0"/>
              <a:t>NATIONAL DROUGHT MITIGATION CENTER</a:t>
            </a:r>
            <a:endParaRPr lang="en-US" spc="300" dirty="0"/>
          </a:p>
        </p:txBody>
      </p:sp>
      <p:pic>
        <p:nvPicPr>
          <p:cNvPr id="6" name="Content Placeholder 5"/>
          <p:cNvPicPr>
            <a:picLocks noGrp="1" noChangeAspect="1"/>
          </p:cNvPicPr>
          <p:nvPr>
            <p:ph idx="1"/>
          </p:nvPr>
        </p:nvPicPr>
        <p:blipFill>
          <a:blip r:embed="rId2"/>
          <a:stretch>
            <a:fillRect/>
          </a:stretch>
        </p:blipFill>
        <p:spPr>
          <a:xfrm>
            <a:off x="3200400" y="922638"/>
            <a:ext cx="9008317" cy="5277480"/>
          </a:xfrm>
          <a:prstGeom prst="rect">
            <a:avLst/>
          </a:prstGeom>
        </p:spPr>
      </p:pic>
    </p:spTree>
    <p:extLst>
      <p:ext uri="{BB962C8B-B14F-4D97-AF65-F5344CB8AC3E}">
        <p14:creationId xmlns:p14="http://schemas.microsoft.com/office/powerpoint/2010/main" val="3856986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pc="300" dirty="0" smtClean="0"/>
              <a:t>NATIONAL DROUGHT MITIGATION CENTER</a:t>
            </a:r>
            <a:endParaRPr lang="en-US" spc="300" dirty="0"/>
          </a:p>
        </p:txBody>
      </p:sp>
      <p:sp>
        <p:nvSpPr>
          <p:cNvPr id="2" name="Title 1"/>
          <p:cNvSpPr>
            <a:spLocks noGrp="1"/>
          </p:cNvSpPr>
          <p:nvPr>
            <p:ph type="title" idx="4294967295"/>
          </p:nvPr>
        </p:nvSpPr>
        <p:spPr>
          <a:xfrm>
            <a:off x="518985" y="162800"/>
            <a:ext cx="11417643" cy="699272"/>
          </a:xfrm>
        </p:spPr>
        <p:txBody>
          <a:bodyPr>
            <a:normAutofit fontScale="90000"/>
          </a:bodyPr>
          <a:lstStyle/>
          <a:p>
            <a:pPr marL="742950" indent="-285750">
              <a:spcBef>
                <a:spcPct val="20000"/>
              </a:spcBef>
            </a:pPr>
            <a:r>
              <a:rPr lang="en-US" b="1" i="1" dirty="0" smtClean="0">
                <a:solidFill>
                  <a:srgbClr val="CC3300"/>
                </a:solidFill>
              </a:rPr>
              <a:t>Regional Climatic and Drought Conditions…</a:t>
            </a:r>
            <a:endParaRPr lang="en-US" b="1" i="1" dirty="0">
              <a:solidFill>
                <a:srgbClr val="CC3300"/>
              </a:solidFill>
            </a:endParaRPr>
          </a:p>
        </p:txBody>
      </p:sp>
    </p:spTree>
    <p:extLst>
      <p:ext uri="{BB962C8B-B14F-4D97-AF65-F5344CB8AC3E}">
        <p14:creationId xmlns:p14="http://schemas.microsoft.com/office/powerpoint/2010/main" val="2293755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55534" y="0"/>
            <a:ext cx="8837005" cy="6824910"/>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Oval 3"/>
          <p:cNvSpPr/>
          <p:nvPr/>
        </p:nvSpPr>
        <p:spPr>
          <a:xfrm>
            <a:off x="6680886" y="0"/>
            <a:ext cx="3789406" cy="8732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85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Climate/Drought Summary</a:t>
            </a:r>
            <a:endParaRPr lang="en-US" b="1" dirty="0"/>
          </a:p>
        </p:txBody>
      </p:sp>
      <p:sp>
        <p:nvSpPr>
          <p:cNvPr id="3" name="Content Placeholder 2"/>
          <p:cNvSpPr>
            <a:spLocks noGrp="1"/>
          </p:cNvSpPr>
          <p:nvPr>
            <p:ph idx="1"/>
          </p:nvPr>
        </p:nvSpPr>
        <p:spPr>
          <a:xfrm>
            <a:off x="1097280" y="1845733"/>
            <a:ext cx="10058400" cy="4406786"/>
          </a:xfrm>
        </p:spPr>
        <p:txBody>
          <a:bodyPr>
            <a:normAutofit/>
          </a:bodyPr>
          <a:lstStyle/>
          <a:p>
            <a:pPr>
              <a:buFont typeface="Wingdings" panose="05000000000000000000" pitchFamily="2" charset="2"/>
              <a:buChar char="Ø"/>
            </a:pPr>
            <a:r>
              <a:rPr lang="en-US" dirty="0" smtClean="0"/>
              <a:t>Warmer than normal conditions have dominated the state and region recently with regional temperatures averaging about 2-4 degrees F above normal the last 60 days.</a:t>
            </a:r>
          </a:p>
          <a:p>
            <a:pPr>
              <a:buFont typeface="Wingdings" panose="05000000000000000000" pitchFamily="2" charset="2"/>
              <a:buChar char="Ø"/>
            </a:pPr>
            <a:r>
              <a:rPr lang="en-US" dirty="0" smtClean="0"/>
              <a:t>Almost the entire state of Nebraska has recorded below normal precipitation for 2020 so far with areas of northcentral Nebraska the anomaly with areas 4 inches above normal.</a:t>
            </a:r>
          </a:p>
          <a:p>
            <a:pPr>
              <a:buFont typeface="Wingdings" panose="05000000000000000000" pitchFamily="2" charset="2"/>
              <a:buChar char="Ø"/>
            </a:pPr>
            <a:r>
              <a:rPr lang="en-US" dirty="0" smtClean="0"/>
              <a:t>Nebraska is currently showing 22.92 percent of the state in drought and this has been trending upwards over the last 3 months.  Most of the drought is moderate (D1) with some pockets of severe in the Panhandle.</a:t>
            </a:r>
          </a:p>
          <a:p>
            <a:pPr>
              <a:buFont typeface="Wingdings" panose="05000000000000000000" pitchFamily="2" charset="2"/>
              <a:buChar char="Ø"/>
            </a:pPr>
            <a:r>
              <a:rPr lang="en-US" dirty="0" smtClean="0"/>
              <a:t>The seasonal drought outlook has drought persisting in Nebraska through the end of October in the areas that are currently in drought.  Some improvements could be seen in the far northwest part of the state as well as the extreme northeast.</a:t>
            </a:r>
            <a:endParaRPr lang="en-US" b="1" dirty="0" smtClean="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Tree>
    <p:extLst>
      <p:ext uri="{BB962C8B-B14F-4D97-AF65-F5344CB8AC3E}">
        <p14:creationId xmlns:p14="http://schemas.microsoft.com/office/powerpoint/2010/main" val="2554871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CC3300"/>
                </a:solidFill>
              </a:rPr>
              <a:t>Nebraska Water Supply Update…</a:t>
            </a:r>
            <a:br>
              <a:rPr lang="en-US" b="1" i="1" dirty="0">
                <a:solidFill>
                  <a:srgbClr val="CC3300"/>
                </a:solidFill>
              </a:rPr>
            </a:br>
            <a:endParaRPr lang="en-US" dirty="0"/>
          </a:p>
        </p:txBody>
      </p:sp>
      <p:sp>
        <p:nvSpPr>
          <p:cNvPr id="3" name="Footer Placeholder 2"/>
          <p:cNvSpPr>
            <a:spLocks noGrp="1"/>
          </p:cNvSpPr>
          <p:nvPr>
            <p:ph type="ftr" sz="quarter" idx="11"/>
          </p:nvPr>
        </p:nvSpPr>
        <p:spPr/>
        <p:txBody>
          <a:bodyPr/>
          <a:lstStyle/>
          <a:p>
            <a:r>
              <a:rPr lang="en-US" smtClean="0"/>
              <a:t>NATIONAL DROUGHT MITIGATION CENTER</a:t>
            </a:r>
            <a:endParaRPr lang="en-US" dirty="0"/>
          </a:p>
        </p:txBody>
      </p:sp>
    </p:spTree>
    <p:extLst>
      <p:ext uri="{BB962C8B-B14F-4D97-AF65-F5344CB8AC3E}">
        <p14:creationId xmlns:p14="http://schemas.microsoft.com/office/powerpoint/2010/main" val="3335490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12208062" cy="6867035"/>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TextBox 8"/>
          <p:cNvSpPr txBox="1">
            <a:spLocks noChangeArrowheads="1"/>
          </p:cNvSpPr>
          <p:nvPr/>
        </p:nvSpPr>
        <p:spPr bwMode="auto">
          <a:xfrm>
            <a:off x="10287000" y="238898"/>
            <a:ext cx="1905000" cy="830997"/>
          </a:xfrm>
          <a:prstGeom prst="rect">
            <a:avLst/>
          </a:prstGeom>
          <a:noFill/>
          <a:ln w="9525">
            <a:noFill/>
            <a:miter lim="800000"/>
            <a:headEnd/>
            <a:tailEnd/>
          </a:ln>
        </p:spPr>
        <p:txBody>
          <a:bodyPr wrap="square">
            <a:spAutoFit/>
          </a:bodyPr>
          <a:lstStyle/>
          <a:p>
            <a:pPr>
              <a:spcBef>
                <a:spcPct val="20000"/>
              </a:spcBef>
            </a:pPr>
            <a:r>
              <a:rPr lang="en-US" sz="2400" b="1" dirty="0" smtClean="0">
                <a:solidFill>
                  <a:srgbClr val="FF0000"/>
                </a:solidFill>
              </a:rPr>
              <a:t>3246.3 feet 70.7% </a:t>
            </a:r>
            <a:r>
              <a:rPr lang="en-US" sz="2400" b="1" dirty="0">
                <a:solidFill>
                  <a:srgbClr val="FF0000"/>
                </a:solidFill>
              </a:rPr>
              <a:t>Full</a:t>
            </a:r>
          </a:p>
        </p:txBody>
      </p:sp>
      <p:sp>
        <p:nvSpPr>
          <p:cNvPr id="5" name="AutoShape 4"/>
          <p:cNvSpPr>
            <a:spLocks noChangeArrowheads="1"/>
          </p:cNvSpPr>
          <p:nvPr/>
        </p:nvSpPr>
        <p:spPr bwMode="auto">
          <a:xfrm>
            <a:off x="11744183" y="922984"/>
            <a:ext cx="147900" cy="544597"/>
          </a:xfrm>
          <a:prstGeom prst="upArrow">
            <a:avLst>
              <a:gd name="adj1" fmla="val 50000"/>
              <a:gd name="adj2" fmla="val 70000"/>
            </a:avLst>
          </a:prstGeom>
          <a:solidFill>
            <a:srgbClr val="FF0000"/>
          </a:solidFill>
          <a:ln w="6350" algn="ctr">
            <a:solidFill>
              <a:srgbClr val="FF0000"/>
            </a:solidFill>
            <a:miter lim="800000"/>
            <a:headEnd/>
            <a:tailEnd/>
          </a:ln>
          <a:scene3d>
            <a:camera prst="orthographicFront">
              <a:rot lat="0" lon="0" rev="10799999"/>
            </a:camera>
            <a:lightRig rig="threePt" dir="t"/>
          </a:scene3d>
        </p:spPr>
        <p:txBody>
          <a:bodyPr wrap="none" lIns="457200" anchor="ctr"/>
          <a:lstStyle/>
          <a:p>
            <a:pPr>
              <a:spcBef>
                <a:spcPct val="20000"/>
              </a:spcBef>
              <a:buFontTx/>
              <a:buChar char="–"/>
            </a:pPr>
            <a:endParaRPr lang="en-US">
              <a:solidFill>
                <a:prstClr val="black"/>
              </a:solidFill>
            </a:endParaRPr>
          </a:p>
        </p:txBody>
      </p:sp>
      <p:sp>
        <p:nvSpPr>
          <p:cNvPr id="6" name="Text Box 5"/>
          <p:cNvSpPr txBox="1">
            <a:spLocks noChangeArrowheads="1"/>
          </p:cNvSpPr>
          <p:nvPr/>
        </p:nvSpPr>
        <p:spPr bwMode="auto">
          <a:xfrm>
            <a:off x="3686185" y="5274276"/>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8" name="TextBox 7"/>
          <p:cNvSpPr txBox="1"/>
          <p:nvPr/>
        </p:nvSpPr>
        <p:spPr>
          <a:xfrm>
            <a:off x="10110916" y="4343208"/>
            <a:ext cx="1866900" cy="861774"/>
          </a:xfrm>
          <a:prstGeom prst="rect">
            <a:avLst/>
          </a:prstGeom>
          <a:noFill/>
        </p:spPr>
        <p:txBody>
          <a:bodyPr wrap="square" rtlCol="0">
            <a:spAutoFit/>
          </a:bodyPr>
          <a:lstStyle/>
          <a:p>
            <a:r>
              <a:rPr lang="en-US" sz="2000" b="1" dirty="0" smtClean="0">
                <a:solidFill>
                  <a:srgbClr val="FF0000"/>
                </a:solidFill>
              </a:rPr>
              <a:t>3257.7 Feet</a:t>
            </a:r>
          </a:p>
          <a:p>
            <a:r>
              <a:rPr lang="en-US" sz="2000" b="1" dirty="0" smtClean="0">
                <a:solidFill>
                  <a:srgbClr val="FF0000"/>
                </a:solidFill>
              </a:rPr>
              <a:t>88% of Max</a:t>
            </a:r>
          </a:p>
          <a:p>
            <a:r>
              <a:rPr lang="en-US" sz="1000" b="1" dirty="0" smtClean="0">
                <a:solidFill>
                  <a:srgbClr val="0000FF"/>
                </a:solidFill>
              </a:rPr>
              <a:t>November 2019 CARC meeting</a:t>
            </a:r>
            <a:endParaRPr lang="en-US" sz="1000" b="1" dirty="0">
              <a:solidFill>
                <a:srgbClr val="0000FF"/>
              </a:solidFill>
            </a:endParaRPr>
          </a:p>
        </p:txBody>
      </p:sp>
    </p:spTree>
    <p:extLst>
      <p:ext uri="{BB962C8B-B14F-4D97-AF65-F5344CB8AC3E}">
        <p14:creationId xmlns:p14="http://schemas.microsoft.com/office/powerpoint/2010/main" val="78471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6" cy="6858002"/>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TextBox 3"/>
          <p:cNvSpPr txBox="1"/>
          <p:nvPr/>
        </p:nvSpPr>
        <p:spPr>
          <a:xfrm>
            <a:off x="1545891" y="2108891"/>
            <a:ext cx="1866900" cy="861774"/>
          </a:xfrm>
          <a:prstGeom prst="rect">
            <a:avLst/>
          </a:prstGeom>
          <a:noFill/>
        </p:spPr>
        <p:txBody>
          <a:bodyPr wrap="square" rtlCol="0">
            <a:spAutoFit/>
          </a:bodyPr>
          <a:lstStyle/>
          <a:p>
            <a:r>
              <a:rPr lang="en-US" sz="2000" b="1" dirty="0" smtClean="0">
                <a:solidFill>
                  <a:srgbClr val="FF0000"/>
                </a:solidFill>
              </a:rPr>
              <a:t>3258.0 Feet</a:t>
            </a:r>
          </a:p>
          <a:p>
            <a:r>
              <a:rPr lang="en-US" sz="2000" b="1" dirty="0" smtClean="0">
                <a:solidFill>
                  <a:srgbClr val="FF0000"/>
                </a:solidFill>
              </a:rPr>
              <a:t>88.0% of Max</a:t>
            </a:r>
          </a:p>
          <a:p>
            <a:r>
              <a:rPr lang="en-US" sz="1000" b="1" dirty="0" smtClean="0">
                <a:solidFill>
                  <a:srgbClr val="0000FF"/>
                </a:solidFill>
              </a:rPr>
              <a:t>June  2019 </a:t>
            </a:r>
            <a:endParaRPr lang="en-US" sz="1000" b="1" dirty="0">
              <a:solidFill>
                <a:srgbClr val="0000FF"/>
              </a:solidFill>
            </a:endParaRPr>
          </a:p>
        </p:txBody>
      </p:sp>
      <p:sp>
        <p:nvSpPr>
          <p:cNvPr id="5" name="Down Arrow 4"/>
          <p:cNvSpPr/>
          <p:nvPr/>
        </p:nvSpPr>
        <p:spPr>
          <a:xfrm rot="10800000">
            <a:off x="1402758" y="1597006"/>
            <a:ext cx="143133" cy="6015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6" name="TextBox 5"/>
          <p:cNvSpPr txBox="1"/>
          <p:nvPr/>
        </p:nvSpPr>
        <p:spPr>
          <a:xfrm>
            <a:off x="3893049" y="2539778"/>
            <a:ext cx="1866900" cy="861774"/>
          </a:xfrm>
          <a:prstGeom prst="rect">
            <a:avLst/>
          </a:prstGeom>
          <a:noFill/>
        </p:spPr>
        <p:txBody>
          <a:bodyPr wrap="square" rtlCol="0">
            <a:spAutoFit/>
          </a:bodyPr>
          <a:lstStyle/>
          <a:p>
            <a:r>
              <a:rPr lang="en-US" sz="2000" b="1" dirty="0" smtClean="0">
                <a:solidFill>
                  <a:srgbClr val="FF0000"/>
                </a:solidFill>
              </a:rPr>
              <a:t>3257.7 Feet</a:t>
            </a:r>
          </a:p>
          <a:p>
            <a:r>
              <a:rPr lang="en-US" sz="2000" b="1" dirty="0" smtClean="0">
                <a:solidFill>
                  <a:srgbClr val="FF0000"/>
                </a:solidFill>
              </a:rPr>
              <a:t>88.0% of Max</a:t>
            </a:r>
          </a:p>
          <a:p>
            <a:r>
              <a:rPr lang="en-US" sz="1000" b="1" dirty="0" smtClean="0">
                <a:solidFill>
                  <a:srgbClr val="0000FF"/>
                </a:solidFill>
              </a:rPr>
              <a:t>November 2019</a:t>
            </a:r>
            <a:endParaRPr lang="en-US" sz="1000" b="1" dirty="0">
              <a:solidFill>
                <a:srgbClr val="0000FF"/>
              </a:solidFill>
            </a:endParaRPr>
          </a:p>
        </p:txBody>
      </p:sp>
      <p:sp>
        <p:nvSpPr>
          <p:cNvPr id="7" name="Down Arrow 6"/>
          <p:cNvSpPr/>
          <p:nvPr/>
        </p:nvSpPr>
        <p:spPr>
          <a:xfrm rot="10800000">
            <a:off x="4459752" y="1889313"/>
            <a:ext cx="147251" cy="61843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8" name="TextBox 7"/>
          <p:cNvSpPr txBox="1"/>
          <p:nvPr/>
        </p:nvSpPr>
        <p:spPr>
          <a:xfrm>
            <a:off x="9727836" y="3383324"/>
            <a:ext cx="1866900" cy="861774"/>
          </a:xfrm>
          <a:prstGeom prst="rect">
            <a:avLst/>
          </a:prstGeom>
          <a:noFill/>
        </p:spPr>
        <p:txBody>
          <a:bodyPr wrap="square" rtlCol="0">
            <a:spAutoFit/>
          </a:bodyPr>
          <a:lstStyle/>
          <a:p>
            <a:r>
              <a:rPr lang="en-US" sz="2000" b="1" dirty="0" smtClean="0">
                <a:solidFill>
                  <a:srgbClr val="FF0000"/>
                </a:solidFill>
              </a:rPr>
              <a:t>3246.3 Feet</a:t>
            </a:r>
          </a:p>
          <a:p>
            <a:r>
              <a:rPr lang="en-US" sz="2000" b="1" dirty="0" smtClean="0">
                <a:solidFill>
                  <a:srgbClr val="FF0000"/>
                </a:solidFill>
              </a:rPr>
              <a:t>70.7% of Max</a:t>
            </a:r>
          </a:p>
          <a:p>
            <a:r>
              <a:rPr lang="en-US" sz="1000" b="1" dirty="0" smtClean="0">
                <a:solidFill>
                  <a:srgbClr val="0000FF"/>
                </a:solidFill>
              </a:rPr>
              <a:t>July 2020</a:t>
            </a:r>
            <a:endParaRPr lang="en-US" sz="1000" b="1" dirty="0">
              <a:solidFill>
                <a:srgbClr val="0000FF"/>
              </a:solidFill>
            </a:endParaRPr>
          </a:p>
        </p:txBody>
      </p:sp>
      <p:sp>
        <p:nvSpPr>
          <p:cNvPr id="10" name="Text Box 5"/>
          <p:cNvSpPr txBox="1">
            <a:spLocks noChangeArrowheads="1"/>
          </p:cNvSpPr>
          <p:nvPr/>
        </p:nvSpPr>
        <p:spPr bwMode="auto">
          <a:xfrm>
            <a:off x="3686185" y="5596639"/>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12" name="Down Arrow 11"/>
          <p:cNvSpPr/>
          <p:nvPr/>
        </p:nvSpPr>
        <p:spPr>
          <a:xfrm>
            <a:off x="11398214" y="3496593"/>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322435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21234"/>
            <a:ext cx="12123855" cy="2791306"/>
          </a:xfrm>
          <a:prstGeom prst="rect">
            <a:avLst/>
          </a:prstGeom>
        </p:spPr>
      </p:pic>
      <p:sp>
        <p:nvSpPr>
          <p:cNvPr id="9" name="Title 8"/>
          <p:cNvSpPr>
            <a:spLocks noGrp="1"/>
          </p:cNvSpPr>
          <p:nvPr>
            <p:ph type="title"/>
          </p:nvPr>
        </p:nvSpPr>
        <p:spPr/>
        <p:txBody>
          <a:bodyPr/>
          <a:lstStyle/>
          <a:p>
            <a:r>
              <a:rPr lang="en-US" dirty="0" smtClean="0"/>
              <a:t>July 2020 </a:t>
            </a:r>
            <a:r>
              <a:rPr lang="en-US" dirty="0"/>
              <a:t>CARC Meeting</a:t>
            </a:r>
            <a:br>
              <a:rPr lang="en-US" dirty="0"/>
            </a:br>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641" y="0"/>
            <a:ext cx="338335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3068348" y="5779775"/>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8" name="Oval 7"/>
          <p:cNvSpPr/>
          <p:nvPr/>
        </p:nvSpPr>
        <p:spPr>
          <a:xfrm>
            <a:off x="4205416" y="2977978"/>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05416" y="5099822"/>
            <a:ext cx="510746" cy="174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429456" y="2940908"/>
            <a:ext cx="510746" cy="296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424793" y="5061334"/>
            <a:ext cx="510746" cy="251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205416" y="4620709"/>
            <a:ext cx="510746" cy="235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429456" y="4620708"/>
            <a:ext cx="510746" cy="235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93059" y="2773394"/>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449563" y="2748412"/>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95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pic>
        <p:nvPicPr>
          <p:cNvPr id="4" name="Picture 3"/>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98212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76650"/>
            <a:ext cx="10058400" cy="1120346"/>
          </a:xfrm>
        </p:spPr>
        <p:txBody>
          <a:bodyPr>
            <a:normAutofit fontScale="90000"/>
          </a:bodyPr>
          <a:lstStyle/>
          <a:p>
            <a:pPr algn="ctr"/>
            <a:r>
              <a:rPr lang="en-US" sz="7200" b="1" dirty="0">
                <a:solidFill>
                  <a:srgbClr val="0000FF"/>
                </a:solidFill>
              </a:rPr>
              <a:t>Lake </a:t>
            </a:r>
            <a:r>
              <a:rPr lang="en-US" sz="7200" b="1" dirty="0" err="1">
                <a:solidFill>
                  <a:srgbClr val="0000FF"/>
                </a:solidFill>
              </a:rPr>
              <a:t>McConaughy</a:t>
            </a:r>
            <a:r>
              <a:rPr lang="en-US" sz="3600" b="1" dirty="0">
                <a:solidFill>
                  <a:srgbClr val="0000FF"/>
                </a:solidFill>
              </a:rPr>
              <a:t/>
            </a:r>
            <a:br>
              <a:rPr lang="en-US" sz="3600" b="1" dirty="0">
                <a:solidFill>
                  <a:srgbClr val="0000FF"/>
                </a:solidFill>
              </a:rPr>
            </a:br>
            <a:endParaRPr lang="en-US" dirty="0"/>
          </a:p>
        </p:txBody>
      </p:sp>
      <p:sp>
        <p:nvSpPr>
          <p:cNvPr id="3" name="Content Placeholder 2"/>
          <p:cNvSpPr>
            <a:spLocks noGrp="1"/>
          </p:cNvSpPr>
          <p:nvPr>
            <p:ph idx="1"/>
          </p:nvPr>
        </p:nvSpPr>
        <p:spPr>
          <a:xfrm>
            <a:off x="2259578" y="1696996"/>
            <a:ext cx="7676017" cy="4555523"/>
          </a:xfrm>
        </p:spPr>
        <p:txBody>
          <a:bodyPr>
            <a:normAutofit fontScale="85000" lnSpcReduction="10000"/>
          </a:bodyPr>
          <a:lstStyle/>
          <a:p>
            <a:pPr>
              <a:lnSpc>
                <a:spcPct val="150000"/>
              </a:lnSpc>
            </a:pPr>
            <a:r>
              <a:rPr lang="en-US" dirty="0"/>
              <a:t>Civil Engineer Tyler </a:t>
            </a:r>
            <a:r>
              <a:rPr lang="en-US" dirty="0" err="1"/>
              <a:t>Thulin</a:t>
            </a:r>
            <a:r>
              <a:rPr lang="en-US" dirty="0"/>
              <a:t> reported that Lake </a:t>
            </a:r>
            <a:r>
              <a:rPr lang="en-US" dirty="0" err="1"/>
              <a:t>McConaughy</a:t>
            </a:r>
            <a:r>
              <a:rPr lang="en-US" dirty="0"/>
              <a:t> is at elevation 3,251.7 feet above sea level, or 78.4 percent capacity and dropping quickly as irrigation demands grow. Inflows to the lake are currently around 600 cubic feet per second (</a:t>
            </a:r>
            <a:r>
              <a:rPr lang="en-US" dirty="0" err="1"/>
              <a:t>cfs</a:t>
            </a:r>
            <a:r>
              <a:rPr lang="en-US" dirty="0"/>
              <a:t>) while outflow is holding steady around 3,750 </a:t>
            </a:r>
            <a:r>
              <a:rPr lang="en-US" dirty="0" err="1"/>
              <a:t>cfs</a:t>
            </a:r>
            <a:r>
              <a:rPr lang="en-US" dirty="0"/>
              <a:t>. </a:t>
            </a:r>
            <a:r>
              <a:rPr lang="en-US" dirty="0" err="1"/>
              <a:t>Thulin</a:t>
            </a:r>
            <a:r>
              <a:rPr lang="en-US" dirty="0"/>
              <a:t> roughly estimated that the lake could possibly drop up to 15 feet from current levels, if high irrigation demands continue through the end of the season. Currently, about 450 </a:t>
            </a:r>
            <a:r>
              <a:rPr lang="en-US" dirty="0" err="1"/>
              <a:t>cfs</a:t>
            </a:r>
            <a:r>
              <a:rPr lang="en-US" dirty="0"/>
              <a:t> of that outflow is being released to the river from the Environmental Account.</a:t>
            </a:r>
            <a:endParaRPr lang="en-US" b="1" dirty="0" smtClean="0">
              <a:solidFill>
                <a:srgbClr val="0000FF"/>
              </a:solidFill>
            </a:endParaRPr>
          </a:p>
          <a:p>
            <a:pPr>
              <a:lnSpc>
                <a:spcPct val="150000"/>
              </a:lnSpc>
            </a:pPr>
            <a:endParaRPr lang="en-US" b="1" dirty="0">
              <a:solidFill>
                <a:srgbClr val="0000FF"/>
              </a:solidFill>
            </a:endParaRPr>
          </a:p>
          <a:p>
            <a:pPr>
              <a:lnSpc>
                <a:spcPct val="150000"/>
              </a:lnSpc>
            </a:pPr>
            <a:r>
              <a:rPr lang="en-US" b="1" dirty="0" smtClean="0">
                <a:solidFill>
                  <a:srgbClr val="0000FF"/>
                </a:solidFill>
              </a:rPr>
              <a:t>SOURCE</a:t>
            </a:r>
            <a:r>
              <a:rPr lang="en-US" b="1" dirty="0">
                <a:solidFill>
                  <a:srgbClr val="0000FF"/>
                </a:solidFill>
              </a:rPr>
              <a:t>: CNPPID News </a:t>
            </a:r>
            <a:r>
              <a:rPr lang="en-US" b="1" dirty="0" smtClean="0">
                <a:solidFill>
                  <a:srgbClr val="0000FF"/>
                </a:solidFill>
              </a:rPr>
              <a:t>Release, July 7, 2020</a:t>
            </a:r>
            <a:endParaRPr lang="en-US" b="1" dirty="0">
              <a:solidFill>
                <a:srgbClr val="0000FF"/>
              </a:solidFill>
            </a:endParaRPr>
          </a:p>
          <a:p>
            <a:pPr marL="742950" indent="-285750" algn="ctr">
              <a:spcBef>
                <a:spcPct val="50000"/>
              </a:spcBef>
            </a:pPr>
            <a:r>
              <a:rPr lang="en-US" b="1" dirty="0">
                <a:solidFill>
                  <a:srgbClr val="0000FF"/>
                </a:solidFill>
              </a:rPr>
              <a:t> www.cnppid.com</a:t>
            </a:r>
          </a:p>
          <a:p>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Tree>
    <p:extLst>
      <p:ext uri="{BB962C8B-B14F-4D97-AF65-F5344CB8AC3E}">
        <p14:creationId xmlns:p14="http://schemas.microsoft.com/office/powerpoint/2010/main" val="1532552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r>
              <a:rPr lang="en-US" b="1" dirty="0">
                <a:solidFill>
                  <a:prstClr val="black"/>
                </a:solidFill>
              </a:rPr>
              <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2" cstate="print"/>
          <a:srcRect/>
          <a:stretch>
            <a:fillRect/>
          </a:stretch>
        </p:blipFill>
        <p:spPr bwMode="auto">
          <a:xfrm>
            <a:off x="5755514" y="5227319"/>
            <a:ext cx="5561553" cy="1140530"/>
          </a:xfrm>
          <a:prstGeom prst="rect">
            <a:avLst/>
          </a:prstGeom>
          <a:noFill/>
          <a:ln w="9525">
            <a:noFill/>
            <a:miter lim="800000"/>
            <a:headEnd/>
            <a:tailEnd/>
          </a:ln>
        </p:spPr>
      </p:pic>
      <p:pic>
        <p:nvPicPr>
          <p:cNvPr id="6" name="Content Placeholder 5"/>
          <p:cNvPicPr>
            <a:picLocks noGrp="1" noChangeAspect="1"/>
          </p:cNvPicPr>
          <p:nvPr>
            <p:ph idx="1"/>
          </p:nvPr>
        </p:nvPicPr>
        <p:blipFill>
          <a:blip r:embed="rId3"/>
          <a:stretch>
            <a:fillRect/>
          </a:stretch>
        </p:blipFill>
        <p:spPr>
          <a:xfrm>
            <a:off x="4010682" y="-13876"/>
            <a:ext cx="8178768" cy="5236664"/>
          </a:xfrm>
          <a:prstGeom prst="rect">
            <a:avLst/>
          </a:prstGeom>
        </p:spPr>
      </p:pic>
    </p:spTree>
    <p:extLst>
      <p:ext uri="{BB962C8B-B14F-4D97-AF65-F5344CB8AC3E}">
        <p14:creationId xmlns:p14="http://schemas.microsoft.com/office/powerpoint/2010/main" val="3176546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81837" y="939114"/>
            <a:ext cx="8472878" cy="4349578"/>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r>
              <a:rPr lang="en-US" b="1" dirty="0">
                <a:solidFill>
                  <a:prstClr val="black"/>
                </a:solidFill>
              </a:rPr>
              <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smtClean="0"/>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55514" y="5227319"/>
            <a:ext cx="5561553" cy="1140530"/>
          </a:xfrm>
          <a:prstGeom prst="rect">
            <a:avLst/>
          </a:prstGeom>
          <a:noFill/>
          <a:ln w="9525">
            <a:noFill/>
            <a:miter lim="800000"/>
            <a:headEnd/>
            <a:tailEnd/>
          </a:ln>
        </p:spPr>
      </p:pic>
      <p:sp>
        <p:nvSpPr>
          <p:cNvPr id="8" name="TextBox 24"/>
          <p:cNvSpPr txBox="1">
            <a:spLocks noChangeArrowheads="1"/>
          </p:cNvSpPr>
          <p:nvPr/>
        </p:nvSpPr>
        <p:spPr bwMode="auto">
          <a:xfrm>
            <a:off x="4460789" y="3193053"/>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22</a:t>
            </a:r>
            <a:r>
              <a:rPr lang="en-US" sz="1600" b="1" baseline="30000" dirty="0" smtClean="0">
                <a:solidFill>
                  <a:srgbClr val="FF0000"/>
                </a:solidFill>
              </a:rPr>
              <a:t>nd</a:t>
            </a:r>
            <a:r>
              <a:rPr lang="en-US" sz="1600" b="1" dirty="0" smtClean="0">
                <a:solidFill>
                  <a:srgbClr val="FF0000"/>
                </a:solidFill>
              </a:rPr>
              <a:t> Percentile</a:t>
            </a:r>
            <a:endParaRPr lang="en-US" sz="1600" b="1" dirty="0">
              <a:solidFill>
                <a:srgbClr val="FF0000"/>
              </a:solidFill>
            </a:endParaRPr>
          </a:p>
        </p:txBody>
      </p:sp>
      <p:sp>
        <p:nvSpPr>
          <p:cNvPr id="9" name="TextBox 28"/>
          <p:cNvSpPr txBox="1">
            <a:spLocks noChangeArrowheads="1"/>
          </p:cNvSpPr>
          <p:nvPr/>
        </p:nvSpPr>
        <p:spPr bwMode="auto">
          <a:xfrm>
            <a:off x="5671584" y="3968670"/>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7</a:t>
            </a:r>
            <a:r>
              <a:rPr lang="en-US" sz="1600" b="1" baseline="30000" dirty="0" smtClean="0">
                <a:solidFill>
                  <a:srgbClr val="FF0000"/>
                </a:solidFill>
              </a:rPr>
              <a:t>th</a:t>
            </a:r>
            <a:r>
              <a:rPr lang="en-US" sz="1600" b="1" dirty="0" smtClean="0">
                <a:solidFill>
                  <a:srgbClr val="FF0000"/>
                </a:solidFill>
              </a:rPr>
              <a:t>Percentile</a:t>
            </a:r>
            <a:endParaRPr lang="en-US" sz="1600" b="1" dirty="0">
              <a:solidFill>
                <a:srgbClr val="FF0000"/>
              </a:solidFill>
            </a:endParaRPr>
          </a:p>
        </p:txBody>
      </p:sp>
      <p:cxnSp>
        <p:nvCxnSpPr>
          <p:cNvPr id="10" name="Straight Arrow Connector 9"/>
          <p:cNvCxnSpPr/>
          <p:nvPr/>
        </p:nvCxnSpPr>
        <p:spPr bwMode="auto">
          <a:xfrm flipH="1">
            <a:off x="6859622" y="4119466"/>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a:spLocks noChangeArrowheads="1"/>
          </p:cNvSpPr>
          <p:nvPr/>
        </p:nvSpPr>
        <p:spPr bwMode="auto">
          <a:xfrm>
            <a:off x="7362949" y="4004831"/>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1</a:t>
            </a:r>
            <a:r>
              <a:rPr lang="en-US" sz="1600" b="1" baseline="30000" dirty="0" smtClean="0">
                <a:solidFill>
                  <a:srgbClr val="FF0000"/>
                </a:solidFill>
              </a:rPr>
              <a:t>st</a:t>
            </a:r>
            <a:r>
              <a:rPr lang="en-US" sz="1600" b="1" dirty="0" smtClean="0">
                <a:solidFill>
                  <a:srgbClr val="FF0000"/>
                </a:solidFill>
              </a:rPr>
              <a:t> </a:t>
            </a:r>
            <a:r>
              <a:rPr lang="en-US" sz="1600" b="1" dirty="0">
                <a:solidFill>
                  <a:srgbClr val="FF0000"/>
                </a:solidFill>
              </a:rPr>
              <a:t>Percentile</a:t>
            </a:r>
          </a:p>
        </p:txBody>
      </p:sp>
      <p:cxnSp>
        <p:nvCxnSpPr>
          <p:cNvPr id="12" name="Straight Arrow Connector 11"/>
          <p:cNvCxnSpPr/>
          <p:nvPr/>
        </p:nvCxnSpPr>
        <p:spPr bwMode="auto">
          <a:xfrm flipH="1">
            <a:off x="7661732" y="4196068"/>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H="1">
            <a:off x="9349851" y="4372059"/>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24"/>
          <p:cNvSpPr txBox="1">
            <a:spLocks noChangeArrowheads="1"/>
          </p:cNvSpPr>
          <p:nvPr/>
        </p:nvSpPr>
        <p:spPr bwMode="auto">
          <a:xfrm>
            <a:off x="8886028" y="4079914"/>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17</a:t>
            </a:r>
            <a:r>
              <a:rPr lang="en-US" sz="1600" b="1" baseline="30000" dirty="0" smtClean="0">
                <a:solidFill>
                  <a:srgbClr val="FF0000"/>
                </a:solidFill>
              </a:rPr>
              <a:t>th</a:t>
            </a:r>
            <a:r>
              <a:rPr lang="en-US" sz="1600" b="1" dirty="0" smtClean="0">
                <a:solidFill>
                  <a:srgbClr val="FF0000"/>
                </a:solidFill>
              </a:rPr>
              <a:t>Percentile</a:t>
            </a:r>
            <a:endParaRPr lang="en-US" sz="1600" b="1" dirty="0">
              <a:solidFill>
                <a:srgbClr val="FF0000"/>
              </a:solidFill>
            </a:endParaRPr>
          </a:p>
        </p:txBody>
      </p:sp>
      <p:sp>
        <p:nvSpPr>
          <p:cNvPr id="17" name="TextBox 24"/>
          <p:cNvSpPr txBox="1">
            <a:spLocks noChangeArrowheads="1"/>
          </p:cNvSpPr>
          <p:nvPr/>
        </p:nvSpPr>
        <p:spPr bwMode="auto">
          <a:xfrm>
            <a:off x="6542025" y="1362705"/>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95</a:t>
            </a:r>
            <a:r>
              <a:rPr lang="en-US" sz="1600" b="1" baseline="30000" dirty="0" smtClean="0">
                <a:solidFill>
                  <a:srgbClr val="FF0000"/>
                </a:solidFill>
              </a:rPr>
              <a:t>th</a:t>
            </a:r>
            <a:r>
              <a:rPr lang="en-US" sz="1600" b="1" dirty="0" smtClean="0">
                <a:solidFill>
                  <a:srgbClr val="FF0000"/>
                </a:solidFill>
              </a:rPr>
              <a:t> </a:t>
            </a:r>
            <a:r>
              <a:rPr lang="en-US" sz="1600" b="1" dirty="0">
                <a:solidFill>
                  <a:srgbClr val="FF0000"/>
                </a:solidFill>
              </a:rPr>
              <a:t>Percentile</a:t>
            </a:r>
          </a:p>
        </p:txBody>
      </p:sp>
      <p:sp>
        <p:nvSpPr>
          <p:cNvPr id="18" name="TextBox 24"/>
          <p:cNvSpPr txBox="1">
            <a:spLocks noChangeArrowheads="1"/>
          </p:cNvSpPr>
          <p:nvPr/>
        </p:nvSpPr>
        <p:spPr bwMode="auto">
          <a:xfrm>
            <a:off x="8989785" y="2932509"/>
            <a:ext cx="1600200" cy="338554"/>
          </a:xfrm>
          <a:prstGeom prst="rect">
            <a:avLst/>
          </a:prstGeom>
          <a:noFill/>
          <a:ln w="9525">
            <a:noFill/>
            <a:miter lim="800000"/>
            <a:headEnd/>
            <a:tailEnd/>
          </a:ln>
        </p:spPr>
        <p:txBody>
          <a:bodyPr>
            <a:spAutoFit/>
          </a:bodyPr>
          <a:lstStyle/>
          <a:p>
            <a:pPr>
              <a:spcBef>
                <a:spcPct val="20000"/>
              </a:spcBef>
            </a:pPr>
            <a:r>
              <a:rPr lang="en-US" sz="1600" b="1" dirty="0" smtClean="0">
                <a:solidFill>
                  <a:srgbClr val="FF0000"/>
                </a:solidFill>
              </a:rPr>
              <a:t>78</a:t>
            </a:r>
            <a:r>
              <a:rPr lang="en-US" sz="1600" b="1" baseline="30000" dirty="0" smtClean="0">
                <a:solidFill>
                  <a:srgbClr val="FF0000"/>
                </a:solidFill>
              </a:rPr>
              <a:t>th</a:t>
            </a:r>
            <a:r>
              <a:rPr lang="en-US" sz="1600" b="1" dirty="0" smtClean="0">
                <a:solidFill>
                  <a:srgbClr val="FF0000"/>
                </a:solidFill>
              </a:rPr>
              <a:t> </a:t>
            </a:r>
            <a:r>
              <a:rPr lang="en-US" sz="1600" b="1" dirty="0">
                <a:solidFill>
                  <a:srgbClr val="FF0000"/>
                </a:solidFill>
              </a:rPr>
              <a:t>Percentile</a:t>
            </a:r>
          </a:p>
        </p:txBody>
      </p:sp>
    </p:spTree>
    <p:extLst>
      <p:ext uri="{BB962C8B-B14F-4D97-AF65-F5344CB8AC3E}">
        <p14:creationId xmlns:p14="http://schemas.microsoft.com/office/powerpoint/2010/main" val="1648628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roughtmonitor.unl.edu/data/png/20190730/20190730_usd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847" y="0"/>
            <a:ext cx="8875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Oval 3"/>
          <p:cNvSpPr/>
          <p:nvPr/>
        </p:nvSpPr>
        <p:spPr>
          <a:xfrm>
            <a:off x="7306962" y="108214"/>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3954162"/>
            <a:ext cx="3591697" cy="523220"/>
          </a:xfrm>
          <a:prstGeom prst="rect">
            <a:avLst/>
          </a:prstGeom>
          <a:noFill/>
        </p:spPr>
        <p:txBody>
          <a:bodyPr wrap="square" rtlCol="0">
            <a:spAutoFit/>
          </a:bodyPr>
          <a:lstStyle/>
          <a:p>
            <a:r>
              <a:rPr lang="en-US" sz="2800" dirty="0" smtClean="0">
                <a:solidFill>
                  <a:srgbClr val="FF0000"/>
                </a:solidFill>
              </a:rPr>
              <a:t>Last year at this time</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821288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Republican River Basin</a:t>
            </a:r>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
        <p:nvSpPr>
          <p:cNvPr id="3" name="Content Placeholder 2"/>
          <p:cNvSpPr>
            <a:spLocks noGrp="1"/>
          </p:cNvSpPr>
          <p:nvPr>
            <p:ph idx="4294967295"/>
          </p:nvPr>
        </p:nvSpPr>
        <p:spPr>
          <a:xfrm>
            <a:off x="1068387" y="1813279"/>
            <a:ext cx="10058400" cy="4022725"/>
          </a:xfrm>
        </p:spPr>
        <p:txBody>
          <a:bodyPr/>
          <a:lstStyle/>
          <a:p>
            <a:r>
              <a:rPr lang="en-US" sz="2800" b="1" u="sng" dirty="0"/>
              <a:t>Hugh Butler:</a:t>
            </a:r>
            <a:r>
              <a:rPr lang="en-US" sz="2800" b="1" dirty="0"/>
              <a:t>  </a:t>
            </a:r>
            <a:r>
              <a:rPr lang="en-US" dirty="0" smtClean="0"/>
              <a:t>59.0%(</a:t>
            </a:r>
            <a:r>
              <a:rPr lang="en-US" dirty="0" smtClean="0">
                <a:solidFill>
                  <a:srgbClr val="FF0000"/>
                </a:solidFill>
              </a:rPr>
              <a:t>59.8%</a:t>
            </a:r>
            <a:r>
              <a:rPr lang="en-US" dirty="0" smtClean="0"/>
              <a:t>) </a:t>
            </a:r>
            <a:r>
              <a:rPr lang="en-US" dirty="0"/>
              <a:t>of conservation pool</a:t>
            </a:r>
          </a:p>
          <a:p>
            <a:r>
              <a:rPr lang="en-US" sz="2800" b="1" u="sng" dirty="0"/>
              <a:t>Enders:</a:t>
            </a:r>
            <a:r>
              <a:rPr lang="en-US" sz="2800" dirty="0"/>
              <a:t> </a:t>
            </a:r>
            <a:r>
              <a:rPr lang="en-US" dirty="0" smtClean="0"/>
              <a:t>22.5% (</a:t>
            </a:r>
            <a:r>
              <a:rPr lang="en-US" dirty="0" smtClean="0">
                <a:solidFill>
                  <a:srgbClr val="FF0000"/>
                </a:solidFill>
              </a:rPr>
              <a:t>22.1%</a:t>
            </a:r>
            <a:r>
              <a:rPr lang="en-US" dirty="0" smtClean="0"/>
              <a:t>) </a:t>
            </a:r>
            <a:r>
              <a:rPr lang="en-US" dirty="0"/>
              <a:t>of conservation pool</a:t>
            </a:r>
          </a:p>
          <a:p>
            <a:r>
              <a:rPr lang="en-US" sz="2800" b="1" u="sng" dirty="0"/>
              <a:t>Harry Strunk:</a:t>
            </a:r>
            <a:r>
              <a:rPr lang="en-US" sz="2800" b="1" dirty="0"/>
              <a:t> </a:t>
            </a:r>
            <a:r>
              <a:rPr lang="en-US" dirty="0" smtClean="0"/>
              <a:t>74.2%(</a:t>
            </a:r>
            <a:r>
              <a:rPr lang="en-US" dirty="0" smtClean="0">
                <a:solidFill>
                  <a:srgbClr val="FF0000"/>
                </a:solidFill>
              </a:rPr>
              <a:t>93.8%</a:t>
            </a:r>
            <a:r>
              <a:rPr lang="en-US" dirty="0" smtClean="0"/>
              <a:t>) </a:t>
            </a:r>
            <a:r>
              <a:rPr lang="en-US" dirty="0"/>
              <a:t>of conservation pool</a:t>
            </a:r>
          </a:p>
          <a:p>
            <a:r>
              <a:rPr lang="en-US" sz="2800" b="1" u="sng" dirty="0"/>
              <a:t>Swanson:</a:t>
            </a:r>
            <a:r>
              <a:rPr lang="en-US" sz="2800" dirty="0"/>
              <a:t> </a:t>
            </a:r>
            <a:r>
              <a:rPr lang="en-US" dirty="0" smtClean="0"/>
              <a:t>57.4% (</a:t>
            </a:r>
            <a:r>
              <a:rPr lang="en-US" dirty="0" smtClean="0">
                <a:solidFill>
                  <a:srgbClr val="FF0000"/>
                </a:solidFill>
              </a:rPr>
              <a:t>51.9%</a:t>
            </a:r>
            <a:r>
              <a:rPr lang="en-US" dirty="0" smtClean="0"/>
              <a:t>) </a:t>
            </a:r>
            <a:r>
              <a:rPr lang="en-US" dirty="0"/>
              <a:t>of conservation pool</a:t>
            </a:r>
          </a:p>
          <a:p>
            <a:endParaRPr lang="en-US" dirty="0"/>
          </a:p>
        </p:txBody>
      </p:sp>
      <p:pic>
        <p:nvPicPr>
          <p:cNvPr id="5" name="Picture 6"/>
          <p:cNvPicPr>
            <a:picLocks noChangeAspect="1" noChangeArrowheads="1"/>
          </p:cNvPicPr>
          <p:nvPr/>
        </p:nvPicPr>
        <p:blipFill>
          <a:blip r:embed="rId2" cstate="print"/>
          <a:srcRect/>
          <a:stretch>
            <a:fillRect/>
          </a:stretch>
        </p:blipFill>
        <p:spPr bwMode="auto">
          <a:xfrm>
            <a:off x="4876800" y="3929448"/>
            <a:ext cx="6652402" cy="3019168"/>
          </a:xfrm>
          <a:prstGeom prst="rect">
            <a:avLst/>
          </a:prstGeom>
          <a:noFill/>
          <a:ln w="9525" algn="ctr">
            <a:noFill/>
            <a:miter lim="800000"/>
            <a:headEnd/>
            <a:tailEnd/>
          </a:ln>
        </p:spPr>
      </p:pic>
      <p:sp>
        <p:nvSpPr>
          <p:cNvPr id="6" name="TextBox 5"/>
          <p:cNvSpPr txBox="1"/>
          <p:nvPr/>
        </p:nvSpPr>
        <p:spPr>
          <a:xfrm>
            <a:off x="1068387" y="4079724"/>
            <a:ext cx="1960605" cy="400110"/>
          </a:xfrm>
          <a:prstGeom prst="rect">
            <a:avLst/>
          </a:prstGeom>
          <a:noFill/>
        </p:spPr>
        <p:txBody>
          <a:bodyPr wrap="square" rtlCol="0">
            <a:spAutoFit/>
          </a:bodyPr>
          <a:lstStyle/>
          <a:p>
            <a:r>
              <a:rPr lang="en-US" sz="1000" dirty="0" smtClean="0">
                <a:solidFill>
                  <a:srgbClr val="FF0000"/>
                </a:solidFill>
              </a:rPr>
              <a:t>*values in red are from the last CARC meeting in November 2019.</a:t>
            </a:r>
            <a:endParaRPr lang="en-US" sz="1000" dirty="0">
              <a:solidFill>
                <a:srgbClr val="FF0000"/>
              </a:solidFill>
            </a:endParaRPr>
          </a:p>
        </p:txBody>
      </p:sp>
      <p:sp>
        <p:nvSpPr>
          <p:cNvPr id="7" name="Text Box 5"/>
          <p:cNvSpPr txBox="1">
            <a:spLocks noChangeArrowheads="1"/>
          </p:cNvSpPr>
          <p:nvPr/>
        </p:nvSpPr>
        <p:spPr bwMode="auto">
          <a:xfrm>
            <a:off x="-381000" y="5869094"/>
            <a:ext cx="7086600" cy="784830"/>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BOR  http://</a:t>
            </a:r>
            <a:r>
              <a:rPr lang="en-US" sz="1800" b="1" dirty="0" smtClean="0">
                <a:solidFill>
                  <a:srgbClr val="0000FF"/>
                </a:solidFill>
              </a:rPr>
              <a:t>www.usbr.gov/gp/lakes_reservoirs</a:t>
            </a:r>
            <a:endParaRPr lang="en-US" sz="1800" b="1" dirty="0">
              <a:solidFill>
                <a:srgbClr val="0066FF"/>
              </a:solidFill>
            </a:endParaRPr>
          </a:p>
          <a:p>
            <a:pPr marL="742950" indent="-285750" algn="ctr">
              <a:spcBef>
                <a:spcPct val="50000"/>
              </a:spcBef>
            </a:pPr>
            <a:endParaRPr lang="en-US" sz="1800" b="1" dirty="0">
              <a:solidFill>
                <a:srgbClr val="0066FF"/>
              </a:solidFill>
            </a:endParaRPr>
          </a:p>
        </p:txBody>
      </p:sp>
    </p:spTree>
    <p:extLst>
      <p:ext uri="{BB962C8B-B14F-4D97-AF65-F5344CB8AC3E}">
        <p14:creationId xmlns:p14="http://schemas.microsoft.com/office/powerpoint/2010/main" val="3653691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rPr>
              <a:t>Republican River Basin</a:t>
            </a:r>
            <a:endParaRPr lang="en-US" dirty="0"/>
          </a:p>
        </p:txBody>
      </p:sp>
      <p:sp>
        <p:nvSpPr>
          <p:cNvPr id="3" name="Content Placeholder 2"/>
          <p:cNvSpPr>
            <a:spLocks noGrp="1"/>
          </p:cNvSpPr>
          <p:nvPr>
            <p:ph idx="1"/>
          </p:nvPr>
        </p:nvSpPr>
        <p:spPr/>
        <p:txBody>
          <a:bodyPr/>
          <a:lstStyle/>
          <a:p>
            <a:pPr>
              <a:buNone/>
            </a:pPr>
            <a:r>
              <a:rPr lang="en-US" b="1" u="sng" dirty="0"/>
              <a:t>Harlan County Current Conditions</a:t>
            </a:r>
          </a:p>
          <a:p>
            <a:pPr>
              <a:buClr>
                <a:srgbClr val="C00000"/>
              </a:buClr>
              <a:buFont typeface="Wingdings" pitchFamily="2" charset="2"/>
              <a:buChar char="ü"/>
            </a:pPr>
            <a:r>
              <a:rPr lang="en-US" dirty="0"/>
              <a:t>Conservation Pool is </a:t>
            </a:r>
            <a:r>
              <a:rPr lang="en-US" dirty="0" smtClean="0"/>
              <a:t>98.7% </a:t>
            </a:r>
            <a:r>
              <a:rPr lang="en-US" dirty="0"/>
              <a:t>full </a:t>
            </a:r>
            <a:r>
              <a:rPr lang="en-US" dirty="0" smtClean="0"/>
              <a:t>(</a:t>
            </a:r>
            <a:r>
              <a:rPr lang="en-US" dirty="0" smtClean="0">
                <a:solidFill>
                  <a:srgbClr val="FF0000"/>
                </a:solidFill>
              </a:rPr>
              <a:t>100.00%</a:t>
            </a:r>
            <a:r>
              <a:rPr lang="en-US" dirty="0" smtClean="0"/>
              <a:t>) </a:t>
            </a:r>
            <a:endParaRPr lang="en-US" dirty="0"/>
          </a:p>
          <a:p>
            <a:pPr marL="0" indent="0">
              <a:buClr>
                <a:srgbClr val="C00000"/>
              </a:buClr>
              <a:buNone/>
            </a:pPr>
            <a:endParaRPr lang="en-US" dirty="0"/>
          </a:p>
          <a:p>
            <a:pPr>
              <a:buClr>
                <a:srgbClr val="C00000"/>
              </a:buClr>
              <a:buFont typeface="Wingdings" pitchFamily="2" charset="2"/>
              <a:buChar char="ü"/>
            </a:pPr>
            <a:r>
              <a:rPr lang="en-US" dirty="0" smtClean="0"/>
              <a:t>309,877 Acre-Feet </a:t>
            </a:r>
            <a:r>
              <a:rPr lang="en-US" dirty="0"/>
              <a:t>in storage compared to </a:t>
            </a:r>
            <a:r>
              <a:rPr lang="en-US" dirty="0" smtClean="0">
                <a:solidFill>
                  <a:srgbClr val="FF0000"/>
                </a:solidFill>
              </a:rPr>
              <a:t>405,099</a:t>
            </a:r>
            <a:r>
              <a:rPr lang="en-US" dirty="0" smtClean="0"/>
              <a:t> </a:t>
            </a:r>
            <a:r>
              <a:rPr lang="en-US" dirty="0"/>
              <a:t>Acre-Feet (AF) of water in storage during </a:t>
            </a:r>
            <a:r>
              <a:rPr lang="en-US" dirty="0" smtClean="0"/>
              <a:t>November 2019</a:t>
            </a:r>
            <a:endParaRPr lang="en-US" dirty="0"/>
          </a:p>
          <a:p>
            <a:pPr marL="0" indent="0">
              <a:buClr>
                <a:srgbClr val="C00000"/>
              </a:buClr>
              <a:buNone/>
            </a:pPr>
            <a:endParaRPr lang="en-US" dirty="0"/>
          </a:p>
          <a:p>
            <a:pPr>
              <a:buClr>
                <a:srgbClr val="C00000"/>
              </a:buClr>
              <a:buFont typeface="Wingdings" pitchFamily="2" charset="2"/>
              <a:buChar char="ü"/>
            </a:pPr>
            <a:r>
              <a:rPr lang="en-US" dirty="0"/>
              <a:t>Last year at this time, </a:t>
            </a:r>
            <a:r>
              <a:rPr lang="en-US" dirty="0" smtClean="0"/>
              <a:t>495,240 </a:t>
            </a:r>
            <a:r>
              <a:rPr lang="en-US" dirty="0"/>
              <a:t>AF was in </a:t>
            </a:r>
            <a:r>
              <a:rPr lang="en-US" dirty="0" smtClean="0"/>
              <a:t>storage (July 2019)</a:t>
            </a:r>
            <a:endParaRPr lang="en-US" dirty="0"/>
          </a:p>
          <a:p>
            <a:pPr marL="0" indent="0">
              <a:buClr>
                <a:srgbClr val="C00000"/>
              </a:buClr>
              <a:buNone/>
            </a:pPr>
            <a:endParaRPr lang="en-US" dirty="0"/>
          </a:p>
          <a:p>
            <a:pPr>
              <a:buClr>
                <a:srgbClr val="C00000"/>
              </a:buClr>
              <a:buFont typeface="Wingdings" pitchFamily="2" charset="2"/>
              <a:buChar char="ü"/>
            </a:pPr>
            <a:r>
              <a:rPr lang="en-US" dirty="0"/>
              <a:t>Historical average storage for this time of the year is </a:t>
            </a:r>
            <a:r>
              <a:rPr lang="en-US" dirty="0" smtClean="0"/>
              <a:t>267,457 AF</a:t>
            </a:r>
            <a:endParaRPr lang="en-US" dirty="0"/>
          </a:p>
          <a:p>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
        <p:nvSpPr>
          <p:cNvPr id="5" name="TextBox 4"/>
          <p:cNvSpPr txBox="1"/>
          <p:nvPr/>
        </p:nvSpPr>
        <p:spPr>
          <a:xfrm>
            <a:off x="9326880" y="1929648"/>
            <a:ext cx="1960605" cy="400110"/>
          </a:xfrm>
          <a:prstGeom prst="rect">
            <a:avLst/>
          </a:prstGeom>
          <a:noFill/>
        </p:spPr>
        <p:txBody>
          <a:bodyPr wrap="square" rtlCol="0">
            <a:spAutoFit/>
          </a:bodyPr>
          <a:lstStyle/>
          <a:p>
            <a:r>
              <a:rPr lang="en-US" sz="1000" dirty="0" smtClean="0">
                <a:solidFill>
                  <a:srgbClr val="FF0000"/>
                </a:solidFill>
              </a:rPr>
              <a:t>*values in red are from the last CARC meeting in November 2019</a:t>
            </a:r>
            <a:endParaRPr lang="en-US" sz="1000" dirty="0">
              <a:solidFill>
                <a:srgbClr val="FF0000"/>
              </a:solidFill>
            </a:endParaRPr>
          </a:p>
        </p:txBody>
      </p:sp>
      <p:sp>
        <p:nvSpPr>
          <p:cNvPr id="6" name="Text Box 6"/>
          <p:cNvSpPr txBox="1">
            <a:spLocks noChangeArrowheads="1"/>
          </p:cNvSpPr>
          <p:nvPr/>
        </p:nvSpPr>
        <p:spPr bwMode="auto">
          <a:xfrm>
            <a:off x="2582925" y="5996164"/>
            <a:ext cx="6400800" cy="336550"/>
          </a:xfrm>
          <a:prstGeom prst="rect">
            <a:avLst/>
          </a:prstGeom>
          <a:noFill/>
          <a:ln w="9525" algn="ctr">
            <a:noFill/>
            <a:miter lim="800000"/>
            <a:headEnd/>
            <a:tailEnd/>
          </a:ln>
        </p:spPr>
        <p:txBody>
          <a:bodyPr lIns="457200">
            <a:spAutoFit/>
          </a:bodyPr>
          <a:lstStyle/>
          <a:p>
            <a:pPr marL="742950" indent="-285750" algn="ctr">
              <a:spcBef>
                <a:spcPct val="50000"/>
              </a:spcBef>
            </a:pPr>
            <a:r>
              <a:rPr lang="en-US" sz="1600" b="1" dirty="0">
                <a:solidFill>
                  <a:srgbClr val="0000FF"/>
                </a:solidFill>
              </a:rPr>
              <a:t>Source: BOR http://www.usbr.gov/gp/lakes_reservoirs/</a:t>
            </a:r>
          </a:p>
        </p:txBody>
      </p:sp>
    </p:spTree>
    <p:extLst>
      <p:ext uri="{BB962C8B-B14F-4D97-AF65-F5344CB8AC3E}">
        <p14:creationId xmlns:p14="http://schemas.microsoft.com/office/powerpoint/2010/main" val="489425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Water Supply Summary</a:t>
            </a:r>
            <a:endParaRPr lang="en-US" dirty="0"/>
          </a:p>
        </p:txBody>
      </p:sp>
      <p:sp>
        <p:nvSpPr>
          <p:cNvPr id="3" name="Content Placeholder 2"/>
          <p:cNvSpPr>
            <a:spLocks noGrp="1"/>
          </p:cNvSpPr>
          <p:nvPr>
            <p:ph idx="1"/>
          </p:nvPr>
        </p:nvSpPr>
        <p:spPr>
          <a:xfrm>
            <a:off x="1097280" y="1845734"/>
            <a:ext cx="10058400" cy="4431498"/>
          </a:xfrm>
        </p:spPr>
        <p:txBody>
          <a:bodyPr>
            <a:normAutofit/>
          </a:bodyPr>
          <a:lstStyle/>
          <a:p>
            <a:pPr>
              <a:buFont typeface="Wingdings" panose="05000000000000000000" pitchFamily="2" charset="2"/>
              <a:buChar char="Ø"/>
            </a:pPr>
            <a:r>
              <a:rPr lang="en-US" dirty="0" smtClean="0"/>
              <a:t>Lake </a:t>
            </a:r>
            <a:r>
              <a:rPr lang="en-US" dirty="0" err="1" smtClean="0"/>
              <a:t>McConaughy</a:t>
            </a:r>
            <a:r>
              <a:rPr lang="en-US" dirty="0" smtClean="0"/>
              <a:t> is currently 70.7 percent of capacity and has been dropping rapidly due to a high irrigation demand.  </a:t>
            </a:r>
          </a:p>
          <a:p>
            <a:pPr marL="0" indent="0">
              <a:buNone/>
            </a:pPr>
            <a:endParaRPr lang="en-US" dirty="0" smtClean="0"/>
          </a:p>
          <a:p>
            <a:pPr>
              <a:buFont typeface="Wingdings" panose="05000000000000000000" pitchFamily="2" charset="2"/>
              <a:buChar char="Ø"/>
            </a:pPr>
            <a:r>
              <a:rPr lang="en-US" dirty="0" smtClean="0"/>
              <a:t>The Republican River basin reservoirs are about the same as they were in November 2019 as water levels stabilized and is being transferred due to irrigation.</a:t>
            </a:r>
          </a:p>
          <a:p>
            <a:pPr marL="0" indent="0">
              <a:buNone/>
            </a:pPr>
            <a:endParaRPr lang="en-US" dirty="0" smtClean="0"/>
          </a:p>
          <a:p>
            <a:pPr>
              <a:buFont typeface="Wingdings" panose="05000000000000000000" pitchFamily="2" charset="2"/>
              <a:buChar char="Ø"/>
            </a:pPr>
            <a:r>
              <a:rPr lang="en-US" dirty="0" smtClean="0"/>
              <a:t>Harlan County Reservoir is holding about 95,222 acre-feet less water now than in November </a:t>
            </a:r>
            <a:r>
              <a:rPr lang="en-US" smtClean="0"/>
              <a:t>2019.</a:t>
            </a:r>
          </a:p>
          <a:p>
            <a:pPr marL="0" indent="0">
              <a:buNone/>
            </a:pPr>
            <a:endParaRPr lang="en-US" dirty="0" smtClean="0"/>
          </a:p>
          <a:p>
            <a:pPr>
              <a:buFont typeface="Wingdings" panose="05000000000000000000" pitchFamily="2" charset="2"/>
              <a:buChar char="Ø"/>
            </a:pPr>
            <a:r>
              <a:rPr lang="en-US" dirty="0" smtClean="0"/>
              <a:t>Harlan County is holding about 185,363 acre-feet less water now than at this time last year and is about 42,420 acre-feet above average for this time of year.</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smtClean="0"/>
              <a:t>NATIONAL DROUGHT MITIGATION CENTER</a:t>
            </a:r>
            <a:endParaRPr lang="en-US" dirty="0"/>
          </a:p>
        </p:txBody>
      </p:sp>
    </p:spTree>
    <p:extLst>
      <p:ext uri="{BB962C8B-B14F-4D97-AF65-F5344CB8AC3E}">
        <p14:creationId xmlns:p14="http://schemas.microsoft.com/office/powerpoint/2010/main" val="6013276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1">
            <a:noAutofit/>
          </a:bodyPr>
          <a:lstStyle/>
          <a:p>
            <a:r>
              <a:rPr lang="en-US" sz="4000" spc="600" dirty="0" smtClean="0">
                <a:solidFill>
                  <a:srgbClr val="3A2313"/>
                </a:solidFill>
              </a:rPr>
              <a:t>OUR PARTNERS</a:t>
            </a:r>
            <a:endParaRPr lang="en-US" sz="4000" spc="600" dirty="0">
              <a:solidFill>
                <a:srgbClr val="3A2313"/>
              </a:solidFill>
            </a:endParaRPr>
          </a:p>
        </p:txBody>
      </p:sp>
      <p:sp>
        <p:nvSpPr>
          <p:cNvPr id="4" name="Content Placeholder 3"/>
          <p:cNvSpPr>
            <a:spLocks noGrp="1"/>
          </p:cNvSpPr>
          <p:nvPr>
            <p:ph idx="1"/>
          </p:nvPr>
        </p:nvSpPr>
        <p:spPr>
          <a:xfrm>
            <a:off x="1097280" y="2554188"/>
            <a:ext cx="10058400" cy="4023360"/>
          </a:xfrm>
        </p:spPr>
        <p:txBody>
          <a:bodyPr/>
          <a:lstStyle/>
          <a:p>
            <a:endParaRPr lang="en-US" dirty="0" smtClean="0"/>
          </a:p>
          <a:p>
            <a:endParaRPr lang="en-US" dirty="0"/>
          </a:p>
          <a:p>
            <a:endParaRPr lang="en-US" dirty="0" smtClean="0"/>
          </a:p>
          <a:p>
            <a:endParaRPr lang="en-US" dirty="0"/>
          </a:p>
          <a:p>
            <a:endParaRPr lang="en-US" dirty="0" smtClean="0"/>
          </a:p>
          <a:p>
            <a:endParaRPr lang="en-US" dirty="0"/>
          </a:p>
          <a:p>
            <a:pPr algn="ctr"/>
            <a:r>
              <a:rPr lang="en-US" sz="4400" b="1" dirty="0" smtClean="0">
                <a:solidFill>
                  <a:srgbClr val="C00000"/>
                </a:solidFill>
              </a:rPr>
              <a:t>Any Questions ?</a:t>
            </a:r>
            <a:endParaRPr lang="en-US" sz="4400" b="1" dirty="0">
              <a:solidFill>
                <a:srgbClr val="C00000"/>
              </a:solidFill>
            </a:endParaRPr>
          </a:p>
        </p:txBody>
      </p:sp>
      <p:grpSp>
        <p:nvGrpSpPr>
          <p:cNvPr id="3" name="Group 2"/>
          <p:cNvGrpSpPr/>
          <p:nvPr/>
        </p:nvGrpSpPr>
        <p:grpSpPr>
          <a:xfrm>
            <a:off x="1940696" y="2966971"/>
            <a:ext cx="8161091" cy="955184"/>
            <a:chOff x="1912227" y="1993398"/>
            <a:chExt cx="8161091" cy="955184"/>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0975" y="1993398"/>
              <a:ext cx="980801" cy="95518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07991" y="2006936"/>
              <a:ext cx="928472" cy="92810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6180" y="2006635"/>
              <a:ext cx="967407" cy="928710"/>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00867" y="2069668"/>
              <a:ext cx="1173381" cy="802645"/>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38650" y="2081886"/>
              <a:ext cx="834668" cy="778209"/>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2227" y="1993818"/>
              <a:ext cx="954344" cy="954344"/>
            </a:xfrm>
            <a:prstGeom prst="rect">
              <a:avLst/>
            </a:prstGeom>
          </p:spPr>
        </p:pic>
      </p:grpSp>
    </p:spTree>
    <p:extLst>
      <p:ext uri="{BB962C8B-B14F-4D97-AF65-F5344CB8AC3E}">
        <p14:creationId xmlns:p14="http://schemas.microsoft.com/office/powerpoint/2010/main" val="211699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8530" y="3264258"/>
            <a:ext cx="6096000" cy="1754326"/>
          </a:xfrm>
          <a:prstGeom prst="rect">
            <a:avLst/>
          </a:prstGeom>
        </p:spPr>
        <p:txBody>
          <a:bodyPr>
            <a:spAutoFit/>
          </a:bodyPr>
          <a:lstStyle/>
          <a:p>
            <a:pPr marL="342900" indent="-342900" algn="ctr">
              <a:lnSpc>
                <a:spcPct val="90000"/>
              </a:lnSpc>
              <a:spcBef>
                <a:spcPct val="0"/>
              </a:spcBef>
              <a:buFontTx/>
              <a:buChar char=" "/>
            </a:pPr>
            <a:r>
              <a:rPr lang="en-US" sz="4000" b="1" dirty="0">
                <a:solidFill>
                  <a:srgbClr val="663300"/>
                </a:solidFill>
              </a:rPr>
              <a:t>Brian Fuchs</a:t>
            </a:r>
          </a:p>
          <a:p>
            <a:pPr algn="ctr">
              <a:lnSpc>
                <a:spcPct val="90000"/>
              </a:lnSpc>
              <a:spcBef>
                <a:spcPct val="0"/>
              </a:spcBef>
            </a:pPr>
            <a:r>
              <a:rPr lang="en-US" sz="4000" b="1" dirty="0">
                <a:solidFill>
                  <a:srgbClr val="663300"/>
                </a:solidFill>
              </a:rPr>
              <a:t>    </a:t>
            </a:r>
            <a:r>
              <a:rPr lang="en-US" sz="4000" b="1" dirty="0">
                <a:solidFill>
                  <a:srgbClr val="663300"/>
                </a:solidFill>
                <a:hlinkClick r:id="rId3"/>
              </a:rPr>
              <a:t>bfuchs2@unl.edu</a:t>
            </a:r>
            <a:endParaRPr lang="en-US" sz="4000" b="1" dirty="0">
              <a:solidFill>
                <a:srgbClr val="663300"/>
              </a:solidFill>
            </a:endParaRPr>
          </a:p>
          <a:p>
            <a:pPr algn="ctr">
              <a:lnSpc>
                <a:spcPct val="90000"/>
              </a:lnSpc>
              <a:spcBef>
                <a:spcPct val="0"/>
              </a:spcBef>
            </a:pPr>
            <a:r>
              <a:rPr lang="en-US" sz="4000" b="1" dirty="0">
                <a:solidFill>
                  <a:srgbClr val="663300"/>
                </a:solidFill>
              </a:rPr>
              <a:t>    402-472-6775</a:t>
            </a:r>
          </a:p>
        </p:txBody>
      </p:sp>
      <p:sp>
        <p:nvSpPr>
          <p:cNvPr id="3" name="Rectangle 2"/>
          <p:cNvSpPr/>
          <p:nvPr/>
        </p:nvSpPr>
        <p:spPr>
          <a:xfrm>
            <a:off x="3048000" y="5340193"/>
            <a:ext cx="6096000" cy="840230"/>
          </a:xfrm>
          <a:prstGeom prst="rect">
            <a:avLst/>
          </a:prstGeom>
        </p:spPr>
        <p:txBody>
          <a:bodyPr>
            <a:spAutoFit/>
          </a:bodyPr>
          <a:lstStyle/>
          <a:p>
            <a:pPr marL="342900" indent="-342900" algn="ctr">
              <a:lnSpc>
                <a:spcPct val="90000"/>
              </a:lnSpc>
              <a:spcBef>
                <a:spcPct val="0"/>
              </a:spcBef>
              <a:buFontTx/>
              <a:buChar char=" "/>
            </a:pPr>
            <a:r>
              <a:rPr lang="en-US" b="1" dirty="0">
                <a:solidFill>
                  <a:srgbClr val="663300"/>
                </a:solidFill>
              </a:rPr>
              <a:t>National Drought Mitigation Center</a:t>
            </a:r>
          </a:p>
          <a:p>
            <a:pPr marL="342900" indent="-342900" algn="ctr">
              <a:lnSpc>
                <a:spcPct val="90000"/>
              </a:lnSpc>
              <a:spcBef>
                <a:spcPct val="0"/>
              </a:spcBef>
              <a:buFontTx/>
              <a:buChar char=" "/>
            </a:pPr>
            <a:r>
              <a:rPr lang="en-US" b="1" dirty="0">
                <a:solidFill>
                  <a:srgbClr val="663300"/>
                </a:solidFill>
              </a:rPr>
              <a:t>School of Natural Resources</a:t>
            </a:r>
          </a:p>
          <a:p>
            <a:pPr marL="342900" indent="-342900" algn="ctr">
              <a:lnSpc>
                <a:spcPct val="90000"/>
              </a:lnSpc>
              <a:spcBef>
                <a:spcPct val="0"/>
              </a:spcBef>
              <a:buFontTx/>
              <a:buChar char=" "/>
            </a:pPr>
            <a:r>
              <a:rPr lang="en-US" b="1" dirty="0">
                <a:solidFill>
                  <a:srgbClr val="663300"/>
                </a:solidFill>
              </a:rPr>
              <a:t>University of Nebraska-Lincoln</a:t>
            </a:r>
          </a:p>
        </p:txBody>
      </p:sp>
    </p:spTree>
    <p:extLst>
      <p:ext uri="{BB962C8B-B14F-4D97-AF65-F5344CB8AC3E}">
        <p14:creationId xmlns:p14="http://schemas.microsoft.com/office/powerpoint/2010/main" val="1643809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16160" y="1"/>
            <a:ext cx="8875059" cy="6858000"/>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4" name="Oval 3"/>
          <p:cNvSpPr/>
          <p:nvPr/>
        </p:nvSpPr>
        <p:spPr>
          <a:xfrm>
            <a:off x="7414054" y="0"/>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954162"/>
            <a:ext cx="3591697" cy="523220"/>
          </a:xfrm>
          <a:prstGeom prst="rect">
            <a:avLst/>
          </a:prstGeom>
          <a:noFill/>
        </p:spPr>
        <p:txBody>
          <a:bodyPr wrap="square" rtlCol="0">
            <a:spAutoFit/>
          </a:bodyPr>
          <a:lstStyle/>
          <a:p>
            <a:r>
              <a:rPr lang="en-US" sz="2800" dirty="0" smtClean="0">
                <a:solidFill>
                  <a:srgbClr val="FF0000"/>
                </a:solidFill>
              </a:rPr>
              <a:t>Last CARC Meeting</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610204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cxnSp>
        <p:nvCxnSpPr>
          <p:cNvPr id="4" name="Straight Connector 3"/>
          <p:cNvCxnSpPr/>
          <p:nvPr/>
        </p:nvCxnSpPr>
        <p:spPr>
          <a:xfrm>
            <a:off x="3122141" y="724930"/>
            <a:ext cx="1804086" cy="218302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4182894" y="2907957"/>
            <a:ext cx="754866" cy="167377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2"/>
          <a:stretch>
            <a:fillRect/>
          </a:stretch>
        </p:blipFill>
        <p:spPr>
          <a:xfrm>
            <a:off x="1838583" y="-2925"/>
            <a:ext cx="8878844" cy="6860926"/>
          </a:xfrm>
          <a:prstGeom prst="rect">
            <a:avLst/>
          </a:prstGeom>
        </p:spPr>
      </p:pic>
    </p:spTree>
    <p:extLst>
      <p:ext uri="{BB962C8B-B14F-4D97-AF65-F5344CB8AC3E}">
        <p14:creationId xmlns:p14="http://schemas.microsoft.com/office/powerpoint/2010/main" val="3865242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8235" y="-19534"/>
            <a:ext cx="8900338" cy="6877534"/>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5" name="Oval 4"/>
          <p:cNvSpPr/>
          <p:nvPr/>
        </p:nvSpPr>
        <p:spPr>
          <a:xfrm>
            <a:off x="5601731" y="469557"/>
            <a:ext cx="981888" cy="238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05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57351" y="0"/>
            <a:ext cx="8875059" cy="6858000"/>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sp>
        <p:nvSpPr>
          <p:cNvPr id="3" name="Oval 2"/>
          <p:cNvSpPr/>
          <p:nvPr/>
        </p:nvSpPr>
        <p:spPr>
          <a:xfrm>
            <a:off x="5568778" y="486033"/>
            <a:ext cx="972065" cy="214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7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60057" y="0"/>
            <a:ext cx="8875059" cy="6858000"/>
          </a:xfrm>
          <a:prstGeom prst="rect">
            <a:avLst/>
          </a:prstGeom>
        </p:spPr>
      </p:pic>
      <p:sp>
        <p:nvSpPr>
          <p:cNvPr id="2" name="Footer Placeholder 1"/>
          <p:cNvSpPr>
            <a:spLocks noGrp="1"/>
          </p:cNvSpPr>
          <p:nvPr>
            <p:ph type="ftr" sz="quarter" idx="11"/>
          </p:nvPr>
        </p:nvSpPr>
        <p:spPr/>
        <p:txBody>
          <a:bodyPr/>
          <a:lstStyle/>
          <a:p>
            <a:r>
              <a:rPr lang="en-US" smtClean="0"/>
              <a:t>NATIONAL DROUGHT MITIGATION CENTER</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1396673"/>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3225006"/>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012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NATIONAL DROUGHT MITIGATION CENTER</a:t>
            </a:r>
            <a:endParaRPr lang="en-US" dirty="0"/>
          </a:p>
        </p:txBody>
      </p:sp>
      <p:pic>
        <p:nvPicPr>
          <p:cNvPr id="3" name="Picture 2"/>
          <p:cNvPicPr>
            <a:picLocks noChangeAspect="1"/>
          </p:cNvPicPr>
          <p:nvPr/>
        </p:nvPicPr>
        <p:blipFill>
          <a:blip r:embed="rId2"/>
          <a:stretch>
            <a:fillRect/>
          </a:stretch>
        </p:blipFill>
        <p:spPr>
          <a:xfrm>
            <a:off x="151389" y="0"/>
            <a:ext cx="11922891" cy="6858000"/>
          </a:xfrm>
          <a:prstGeom prst="rect">
            <a:avLst/>
          </a:prstGeom>
        </p:spPr>
      </p:pic>
    </p:spTree>
    <p:extLst>
      <p:ext uri="{BB962C8B-B14F-4D97-AF65-F5344CB8AC3E}">
        <p14:creationId xmlns:p14="http://schemas.microsoft.com/office/powerpoint/2010/main" val="3689335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NDMC PowerPoint</Template>
  <TotalTime>1010</TotalTime>
  <Words>879</Words>
  <Application>Microsoft Office PowerPoint</Application>
  <PresentationFormat>Widescreen</PresentationFormat>
  <Paragraphs>126</Paragraphs>
  <Slides>34</Slides>
  <Notes>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Retrospect</vt:lpstr>
      <vt:lpstr>NE Drought Conditions CARC Update:July 29, 2020</vt:lpstr>
      <vt:lpstr>Regional Climatic and Drought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Departure from Normal Temperatures over the last 30 days</vt:lpstr>
      <vt:lpstr>Departure from Normal Temperatures over the last 60 days</vt:lpstr>
      <vt:lpstr>Departure from Normal Temperatures for the Calendar Year</vt:lpstr>
      <vt:lpstr>Percent of Normal Precipitation over the last 30 days</vt:lpstr>
      <vt:lpstr>Percent of Normal Precipitation over the last 30 days</vt:lpstr>
      <vt:lpstr>Percent of Normal Precipitation over the last 60 days</vt:lpstr>
      <vt:lpstr>Percent of Normal Precipitation over the last 90 days</vt:lpstr>
      <vt:lpstr>Percent of Normal Precipitation for the calendar year</vt:lpstr>
      <vt:lpstr>NLDAS Soil Moisture Model:  Current Soil Moisture Anomaly</vt:lpstr>
      <vt:lpstr>PowerPoint Presentation</vt:lpstr>
      <vt:lpstr>Climate/Drought Summary</vt:lpstr>
      <vt:lpstr>Nebraska Water Supply Update… </vt:lpstr>
      <vt:lpstr>PowerPoint Presentation</vt:lpstr>
      <vt:lpstr>PowerPoint Presentation</vt:lpstr>
      <vt:lpstr>July 2020 CARC Meeting </vt:lpstr>
      <vt:lpstr>PowerPoint Presentation</vt:lpstr>
      <vt:lpstr>Lake McConaughy </vt:lpstr>
      <vt:lpstr>14-day average streamflow compared to historical streamflow for the day of year </vt:lpstr>
      <vt:lpstr>14-day average streamflow compared to historical streamflow for the day of year </vt:lpstr>
      <vt:lpstr>Republican River Basin</vt:lpstr>
      <vt:lpstr>Republican River Basin</vt:lpstr>
      <vt:lpstr>Water Supply Summary</vt:lpstr>
      <vt:lpstr>OUR PARTNERS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Fuchs</dc:creator>
  <cp:lastModifiedBy>Roth, Steve</cp:lastModifiedBy>
  <cp:revision>114</cp:revision>
  <dcterms:created xsi:type="dcterms:W3CDTF">2017-06-20T13:45:32Z</dcterms:created>
  <dcterms:modified xsi:type="dcterms:W3CDTF">2020-07-28T21:18:12Z</dcterms:modified>
</cp:coreProperties>
</file>