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859" r:id="rId4"/>
  </p:sldMasterIdLst>
  <p:notesMasterIdLst>
    <p:notesMasterId r:id="rId39"/>
  </p:notesMasterIdLst>
  <p:sldIdLst>
    <p:sldId id="264" r:id="rId5"/>
    <p:sldId id="272" r:id="rId6"/>
    <p:sldId id="281" r:id="rId7"/>
    <p:sldId id="282" r:id="rId8"/>
    <p:sldId id="280" r:id="rId9"/>
    <p:sldId id="284" r:id="rId10"/>
    <p:sldId id="283" r:id="rId11"/>
    <p:sldId id="286" r:id="rId12"/>
    <p:sldId id="287" r:id="rId13"/>
    <p:sldId id="316" r:id="rId14"/>
    <p:sldId id="307" r:id="rId15"/>
    <p:sldId id="308" r:id="rId16"/>
    <p:sldId id="309" r:id="rId17"/>
    <p:sldId id="270" r:id="rId18"/>
    <p:sldId id="288" r:id="rId19"/>
    <p:sldId id="289" r:id="rId20"/>
    <p:sldId id="290" r:id="rId21"/>
    <p:sldId id="291" r:id="rId22"/>
    <p:sldId id="292" r:id="rId23"/>
    <p:sldId id="317" r:id="rId24"/>
    <p:sldId id="315" r:id="rId25"/>
    <p:sldId id="295" r:id="rId26"/>
    <p:sldId id="296" r:id="rId27"/>
    <p:sldId id="297" r:id="rId28"/>
    <p:sldId id="298" r:id="rId29"/>
    <p:sldId id="299" r:id="rId30"/>
    <p:sldId id="300" r:id="rId31"/>
    <p:sldId id="301" r:id="rId32"/>
    <p:sldId id="302" r:id="rId33"/>
    <p:sldId id="303" r:id="rId34"/>
    <p:sldId id="304" r:id="rId35"/>
    <p:sldId id="305" r:id="rId36"/>
    <p:sldId id="306" r:id="rId37"/>
    <p:sldId id="263"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763AD"/>
    <a:srgbClr val="898989"/>
    <a:srgbClr val="3A552A"/>
    <a:srgbClr val="3A231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906" autoAdjust="0"/>
    <p:restoredTop sz="94660"/>
  </p:normalViewPr>
  <p:slideViewPr>
    <p:cSldViewPr snapToGrid="0">
      <p:cViewPr varScale="1">
        <p:scale>
          <a:sx n="116" d="100"/>
          <a:sy n="116" d="100"/>
        </p:scale>
        <p:origin x="84" y="4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notesMaster" Target="notesMasters/notesMaster1.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9B90224-0EE7-47DD-B074-ECF4EA598D75}" type="datetimeFigureOut">
              <a:rPr lang="en-US" smtClean="0"/>
              <a:t>12/4/2020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B2D5AE2-E576-46D7-A1A5-1815E4A31342}" type="slidenum">
              <a:rPr lang="en-US" smtClean="0"/>
              <a:t>‹#›</a:t>
            </a:fld>
            <a:endParaRPr lang="en-US"/>
          </a:p>
        </p:txBody>
      </p:sp>
    </p:spTree>
    <p:extLst>
      <p:ext uri="{BB962C8B-B14F-4D97-AF65-F5344CB8AC3E}">
        <p14:creationId xmlns:p14="http://schemas.microsoft.com/office/powerpoint/2010/main" val="31372119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12/4/2020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927869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2EDA2B6-E9E6-4CF9-90A3-4FD81DE1DBFC}" type="datetime1">
              <a:rPr lang="en-US" smtClean="0"/>
              <a:t>12/4/2020</a:t>
            </a:fld>
            <a:endParaRPr lang="en-US"/>
          </a:p>
        </p:txBody>
      </p:sp>
      <p:sp>
        <p:nvSpPr>
          <p:cNvPr id="5" name="Footer Placeholder 4"/>
          <p:cNvSpPr>
            <a:spLocks noGrp="1"/>
          </p:cNvSpPr>
          <p:nvPr>
            <p:ph type="ftr" sz="quarter" idx="11"/>
          </p:nvPr>
        </p:nvSpPr>
        <p:spPr/>
        <p:txBody>
          <a:bodyPr/>
          <a:lstStyle/>
          <a:p>
            <a:r>
              <a:rPr lang="en-US" smtClean="0"/>
              <a:t>NATIONAL DROUGHT MITIGATION CENTER</a:t>
            </a:r>
            <a:endParaRPr lang="en-US" dirty="0"/>
          </a:p>
        </p:txBody>
      </p:sp>
      <p:sp>
        <p:nvSpPr>
          <p:cNvPr id="6" name="Slide Number Placeholder 5"/>
          <p:cNvSpPr>
            <a:spLocks noGrp="1"/>
          </p:cNvSpPr>
          <p:nvPr>
            <p:ph type="sldNum" sz="quarter" idx="12"/>
          </p:nvPr>
        </p:nvSpPr>
        <p:spPr/>
        <p:txBody>
          <a:bodyPr/>
          <a:lstStyle/>
          <a:p>
            <a:fld id="{588676DA-17D9-4E76-BDBF-839424D51AA4}" type="slidenum">
              <a:rPr lang="en-US" smtClean="0"/>
              <a:t>‹#›</a:t>
            </a:fld>
            <a:endParaRPr lang="en-US"/>
          </a:p>
        </p:txBody>
      </p:sp>
    </p:spTree>
    <p:extLst>
      <p:ext uri="{BB962C8B-B14F-4D97-AF65-F5344CB8AC3E}">
        <p14:creationId xmlns:p14="http://schemas.microsoft.com/office/powerpoint/2010/main" val="1317910173"/>
      </p:ext>
    </p:extLst>
  </p:cSld>
  <p:clrMapOvr>
    <a:masterClrMapping/>
  </p:clrMapOvr>
  <p:hf sldNum="0" hdr="0" dt="0"/>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2EDA2B6-E9E6-4CF9-90A3-4FD81DE1DBFC}" type="datetime1">
              <a:rPr lang="en-US" smtClean="0"/>
              <a:t>12/4/2020</a:t>
            </a:fld>
            <a:endParaRPr lang="en-US"/>
          </a:p>
        </p:txBody>
      </p:sp>
      <p:sp>
        <p:nvSpPr>
          <p:cNvPr id="5" name="Footer Placeholder 4"/>
          <p:cNvSpPr>
            <a:spLocks noGrp="1"/>
          </p:cNvSpPr>
          <p:nvPr>
            <p:ph type="ftr" sz="quarter" idx="11"/>
          </p:nvPr>
        </p:nvSpPr>
        <p:spPr/>
        <p:txBody>
          <a:bodyPr/>
          <a:lstStyle/>
          <a:p>
            <a:r>
              <a:rPr lang="en-US" smtClean="0"/>
              <a:t>NATIONAL DROUGHT MITIGATION CENTER</a:t>
            </a:r>
            <a:endParaRPr lang="en-US" dirty="0"/>
          </a:p>
        </p:txBody>
      </p:sp>
      <p:sp>
        <p:nvSpPr>
          <p:cNvPr id="6" name="Slide Number Placeholder 5"/>
          <p:cNvSpPr>
            <a:spLocks noGrp="1"/>
          </p:cNvSpPr>
          <p:nvPr>
            <p:ph type="sldNum" sz="quarter" idx="12"/>
          </p:nvPr>
        </p:nvSpPr>
        <p:spPr/>
        <p:txBody>
          <a:bodyPr/>
          <a:lstStyle/>
          <a:p>
            <a:fld id="{588676DA-17D9-4E76-BDBF-839424D51AA4}" type="slidenum">
              <a:rPr lang="en-US" smtClean="0"/>
              <a:t>‹#›</a:t>
            </a:fld>
            <a:endParaRPr lang="en-US"/>
          </a:p>
        </p:txBody>
      </p:sp>
    </p:spTree>
    <p:extLst>
      <p:ext uri="{BB962C8B-B14F-4D97-AF65-F5344CB8AC3E}">
        <p14:creationId xmlns:p14="http://schemas.microsoft.com/office/powerpoint/2010/main" val="4185979465"/>
      </p:ext>
    </p:extLst>
  </p:cSld>
  <p:clrMapOvr>
    <a:masterClrMapping/>
  </p:clrMapOvr>
  <p:hf sldNum="0" hdr="0" dt="0"/>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D8469CDA-A969-4631-88FA-C1D3A3E81E62}" type="datetime1">
              <a:rPr lang="en-US" smtClean="0"/>
              <a:t>12/4/2020</a:t>
            </a:fld>
            <a:endParaRPr lang="en-US"/>
          </a:p>
        </p:txBody>
      </p:sp>
      <p:sp>
        <p:nvSpPr>
          <p:cNvPr id="5" name="Slide Number Placeholder 4"/>
          <p:cNvSpPr>
            <a:spLocks noGrp="1"/>
          </p:cNvSpPr>
          <p:nvPr>
            <p:ph type="sldNum" sz="quarter" idx="12"/>
          </p:nvPr>
        </p:nvSpPr>
        <p:spPr/>
        <p:txBody>
          <a:bodyPr/>
          <a:lstStyle/>
          <a:p>
            <a:fld id="{588676DA-17D9-4E76-BDBF-839424D51AA4}" type="slidenum">
              <a:rPr lang="en-US" smtClean="0"/>
              <a:t>‹#›</a:t>
            </a:fld>
            <a:endParaRPr lang="en-US"/>
          </a:p>
        </p:txBody>
      </p:sp>
    </p:spTree>
    <p:extLst>
      <p:ext uri="{BB962C8B-B14F-4D97-AF65-F5344CB8AC3E}">
        <p14:creationId xmlns:p14="http://schemas.microsoft.com/office/powerpoint/2010/main" val="285802048"/>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1"/>
          <p:cNvSpPr>
            <a:spLocks noGrp="1"/>
          </p:cNvSpPr>
          <p:nvPr>
            <p:ph type="title"/>
          </p:nvPr>
        </p:nvSpPr>
        <p:spPr>
          <a:xfrm>
            <a:off x="496454" y="559674"/>
            <a:ext cx="10515600" cy="2852737"/>
          </a:xfrm>
        </p:spPr>
        <p:txBody>
          <a:bodyPr anchor="b"/>
          <a:lstStyle>
            <a:lvl1pPr>
              <a:defRPr sz="6000">
                <a:solidFill>
                  <a:srgbClr val="3A2313"/>
                </a:solidFill>
              </a:defRPr>
            </a:lvl1pPr>
          </a:lstStyle>
          <a:p>
            <a:r>
              <a:rPr lang="en-US" smtClean="0"/>
              <a:t>Click to edit Master title style</a:t>
            </a:r>
            <a:endParaRPr lang="en-US" dirty="0"/>
          </a:p>
        </p:txBody>
      </p:sp>
      <p:sp>
        <p:nvSpPr>
          <p:cNvPr id="10" name="Text Placeholder 2"/>
          <p:cNvSpPr>
            <a:spLocks noGrp="1"/>
          </p:cNvSpPr>
          <p:nvPr>
            <p:ph type="body" idx="1"/>
          </p:nvPr>
        </p:nvSpPr>
        <p:spPr>
          <a:xfrm>
            <a:off x="496454" y="3439399"/>
            <a:ext cx="10515600" cy="1500187"/>
          </a:xfrm>
        </p:spPr>
        <p:txBody>
          <a:bodyPr/>
          <a:lstStyle>
            <a:lvl1pPr marL="0" indent="0">
              <a:buNone/>
              <a:defRPr sz="2400">
                <a:solidFill>
                  <a:srgbClr val="898989"/>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3006384307"/>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2FAAE8A1-10EA-44D9-98D2-357D93CD1BBC}" type="datetime1">
              <a:rPr lang="en-US" smtClean="0"/>
              <a:t>12/4/2020</a:t>
            </a:fld>
            <a:endParaRPr lang="en-US" dirty="0"/>
          </a:p>
        </p:txBody>
      </p:sp>
      <p:sp>
        <p:nvSpPr>
          <p:cNvPr id="5" name="Footer Placeholder 4"/>
          <p:cNvSpPr>
            <a:spLocks noGrp="1"/>
          </p:cNvSpPr>
          <p:nvPr>
            <p:ph type="ftr" sz="quarter" idx="11"/>
          </p:nvPr>
        </p:nvSpPr>
        <p:spPr/>
        <p:txBody>
          <a:bodyPr/>
          <a:lstStyle/>
          <a:p>
            <a:r>
              <a:rPr lang="en-US" smtClean="0"/>
              <a:t>NATIONAL DROUGHT MITIGATION CENTER</a:t>
            </a:r>
            <a:endParaRPr lang="en-US" dirty="0"/>
          </a:p>
        </p:txBody>
      </p:sp>
      <p:sp>
        <p:nvSpPr>
          <p:cNvPr id="6" name="Slide Number Placeholder 5"/>
          <p:cNvSpPr>
            <a:spLocks noGrp="1"/>
          </p:cNvSpPr>
          <p:nvPr>
            <p:ph type="sldNum" sz="quarter" idx="12"/>
          </p:nvPr>
        </p:nvSpPr>
        <p:spPr/>
        <p:txBody>
          <a:bodyPr/>
          <a:lstStyle/>
          <a:p>
            <a:fld id="{588676DA-17D9-4E76-BDBF-839424D51AA4}" type="slidenum">
              <a:rPr lang="en-US" smtClean="0"/>
              <a:pPr/>
              <a:t>‹#›</a:t>
            </a:fld>
            <a:endParaRPr lang="en-US" dirty="0"/>
          </a:p>
        </p:txBody>
      </p:sp>
      <p:cxnSp>
        <p:nvCxnSpPr>
          <p:cNvPr id="7" name="Straight Connector 6"/>
          <p:cNvCxnSpPr/>
          <p:nvPr userDrawn="1"/>
        </p:nvCxnSpPr>
        <p:spPr>
          <a:xfrm>
            <a:off x="0" y="6259024"/>
            <a:ext cx="1228578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110909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5169FF5-285A-4229-AACC-A1CA46E83406}" type="datetime1">
              <a:rPr lang="en-US" smtClean="0"/>
              <a:t>12/4/2020</a:t>
            </a:fld>
            <a:endParaRPr lang="en-US"/>
          </a:p>
        </p:txBody>
      </p:sp>
      <p:sp>
        <p:nvSpPr>
          <p:cNvPr id="5" name="Footer Placeholder 4"/>
          <p:cNvSpPr>
            <a:spLocks noGrp="1"/>
          </p:cNvSpPr>
          <p:nvPr>
            <p:ph type="ftr" sz="quarter" idx="11"/>
          </p:nvPr>
        </p:nvSpPr>
        <p:spPr/>
        <p:txBody>
          <a:bodyPr/>
          <a:lstStyle/>
          <a:p>
            <a:r>
              <a:rPr lang="en-US" smtClean="0"/>
              <a:t>NATIONAL DROUGHT MITIGATION CENTER</a:t>
            </a:r>
            <a:endParaRPr lang="en-US" dirty="0"/>
          </a:p>
        </p:txBody>
      </p:sp>
      <p:sp>
        <p:nvSpPr>
          <p:cNvPr id="6" name="Slide Number Placeholder 5"/>
          <p:cNvSpPr>
            <a:spLocks noGrp="1"/>
          </p:cNvSpPr>
          <p:nvPr>
            <p:ph type="sldNum" sz="quarter" idx="12"/>
          </p:nvPr>
        </p:nvSpPr>
        <p:spPr/>
        <p:txBody>
          <a:bodyPr/>
          <a:lstStyle/>
          <a:p>
            <a:fld id="{588676DA-17D9-4E76-BDBF-839424D51AA4}"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058927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097278" y="1845734"/>
            <a:ext cx="4937760" cy="40233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2EDA2B6-E9E6-4CF9-90A3-4FD81DE1DBFC}" type="datetime1">
              <a:rPr lang="en-US" smtClean="0"/>
              <a:t>12/4/2020</a:t>
            </a:fld>
            <a:endParaRPr lang="en-US"/>
          </a:p>
        </p:txBody>
      </p:sp>
      <p:sp>
        <p:nvSpPr>
          <p:cNvPr id="6" name="Footer Placeholder 5"/>
          <p:cNvSpPr>
            <a:spLocks noGrp="1"/>
          </p:cNvSpPr>
          <p:nvPr>
            <p:ph type="ftr" sz="quarter" idx="11"/>
          </p:nvPr>
        </p:nvSpPr>
        <p:spPr/>
        <p:txBody>
          <a:bodyPr/>
          <a:lstStyle/>
          <a:p>
            <a:r>
              <a:rPr lang="en-US" smtClean="0"/>
              <a:t>NATIONAL DROUGHT MITIGATION CENTER</a:t>
            </a:r>
            <a:endParaRPr lang="en-US" dirty="0"/>
          </a:p>
        </p:txBody>
      </p:sp>
      <p:sp>
        <p:nvSpPr>
          <p:cNvPr id="7" name="Slide Number Placeholder 6"/>
          <p:cNvSpPr>
            <a:spLocks noGrp="1"/>
          </p:cNvSpPr>
          <p:nvPr>
            <p:ph type="sldNum" sz="quarter" idx="12"/>
          </p:nvPr>
        </p:nvSpPr>
        <p:spPr/>
        <p:txBody>
          <a:bodyPr/>
          <a:lstStyle/>
          <a:p>
            <a:fld id="{588676DA-17D9-4E76-BDBF-839424D51AA4}" type="slidenum">
              <a:rPr lang="en-US" smtClean="0"/>
              <a:t>‹#›</a:t>
            </a:fld>
            <a:endParaRPr lang="en-US"/>
          </a:p>
        </p:txBody>
      </p:sp>
    </p:spTree>
    <p:extLst>
      <p:ext uri="{BB962C8B-B14F-4D97-AF65-F5344CB8AC3E}">
        <p14:creationId xmlns:p14="http://schemas.microsoft.com/office/powerpoint/2010/main" val="2215787137"/>
      </p:ext>
    </p:extLst>
  </p:cSld>
  <p:clrMapOvr>
    <a:masterClrMapping/>
  </p:clrMapOvr>
  <p:hf sldNum="0" hd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2EDA2B6-E9E6-4CF9-90A3-4FD81DE1DBFC}" type="datetime1">
              <a:rPr lang="en-US" smtClean="0"/>
              <a:t>12/4/2020</a:t>
            </a:fld>
            <a:endParaRPr lang="en-US"/>
          </a:p>
        </p:txBody>
      </p:sp>
      <p:sp>
        <p:nvSpPr>
          <p:cNvPr id="8" name="Footer Placeholder 7"/>
          <p:cNvSpPr>
            <a:spLocks noGrp="1"/>
          </p:cNvSpPr>
          <p:nvPr>
            <p:ph type="ftr" sz="quarter" idx="11"/>
          </p:nvPr>
        </p:nvSpPr>
        <p:spPr/>
        <p:txBody>
          <a:bodyPr/>
          <a:lstStyle/>
          <a:p>
            <a:r>
              <a:rPr lang="en-US" smtClean="0"/>
              <a:t>NATIONAL DROUGHT MITIGATION CENTER</a:t>
            </a:r>
            <a:endParaRPr lang="en-US" dirty="0"/>
          </a:p>
        </p:txBody>
      </p:sp>
      <p:sp>
        <p:nvSpPr>
          <p:cNvPr id="9" name="Slide Number Placeholder 8"/>
          <p:cNvSpPr>
            <a:spLocks noGrp="1"/>
          </p:cNvSpPr>
          <p:nvPr>
            <p:ph type="sldNum" sz="quarter" idx="12"/>
          </p:nvPr>
        </p:nvSpPr>
        <p:spPr/>
        <p:txBody>
          <a:bodyPr/>
          <a:lstStyle/>
          <a:p>
            <a:fld id="{588676DA-17D9-4E76-BDBF-839424D51AA4}" type="slidenum">
              <a:rPr lang="en-US" smtClean="0"/>
              <a:t>‹#›</a:t>
            </a:fld>
            <a:endParaRPr lang="en-US"/>
          </a:p>
        </p:txBody>
      </p:sp>
    </p:spTree>
    <p:extLst>
      <p:ext uri="{BB962C8B-B14F-4D97-AF65-F5344CB8AC3E}">
        <p14:creationId xmlns:p14="http://schemas.microsoft.com/office/powerpoint/2010/main" val="942403892"/>
      </p:ext>
    </p:extLst>
  </p:cSld>
  <p:clrMapOvr>
    <a:masterClrMapping/>
  </p:clrMapOvr>
  <p:hf sldNum="0" hd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39354BC7-F43F-4790-8778-A44E149CE929}" type="datetime1">
              <a:rPr lang="en-US" smtClean="0"/>
              <a:t>12/4/2020</a:t>
            </a:fld>
            <a:endParaRPr lang="en-US" dirty="0"/>
          </a:p>
        </p:txBody>
      </p:sp>
      <p:sp>
        <p:nvSpPr>
          <p:cNvPr id="4" name="Footer Placeholder 3"/>
          <p:cNvSpPr>
            <a:spLocks noGrp="1"/>
          </p:cNvSpPr>
          <p:nvPr>
            <p:ph type="ftr" sz="quarter" idx="11"/>
          </p:nvPr>
        </p:nvSpPr>
        <p:spPr/>
        <p:txBody>
          <a:bodyPr/>
          <a:lstStyle/>
          <a:p>
            <a:r>
              <a:rPr lang="en-US" smtClean="0"/>
              <a:t>NATIONAL DROUGHT MITIGATION CENTER</a:t>
            </a:r>
            <a:endParaRPr lang="en-US" dirty="0"/>
          </a:p>
        </p:txBody>
      </p:sp>
      <p:sp>
        <p:nvSpPr>
          <p:cNvPr id="5" name="Slide Number Placeholder 4"/>
          <p:cNvSpPr>
            <a:spLocks noGrp="1"/>
          </p:cNvSpPr>
          <p:nvPr>
            <p:ph type="sldNum" sz="quarter" idx="12"/>
          </p:nvPr>
        </p:nvSpPr>
        <p:spPr/>
        <p:txBody>
          <a:bodyPr/>
          <a:lstStyle/>
          <a:p>
            <a:fld id="{588676DA-17D9-4E76-BDBF-839424D51AA4}" type="slidenum">
              <a:rPr lang="en-US" smtClean="0"/>
              <a:pPr/>
              <a:t>‹#›</a:t>
            </a:fld>
            <a:endParaRPr lang="en-US" dirty="0"/>
          </a:p>
        </p:txBody>
      </p:sp>
      <p:cxnSp>
        <p:nvCxnSpPr>
          <p:cNvPr id="6" name="Straight Connector 5"/>
          <p:cNvCxnSpPr/>
          <p:nvPr userDrawn="1"/>
        </p:nvCxnSpPr>
        <p:spPr>
          <a:xfrm>
            <a:off x="0" y="6259024"/>
            <a:ext cx="1228578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786117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303488D5-90CE-47CC-8620-3CF4A1BA2014}" type="datetime1">
              <a:rPr lang="en-US" smtClean="0"/>
              <a:t>12/4/2020</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r>
              <a:rPr lang="en-US" smtClean="0"/>
              <a:t>NATIONAL DROUGHT MITIGATION CENTER</a:t>
            </a:r>
            <a:endParaRPr lang="en-US" dirty="0"/>
          </a:p>
        </p:txBody>
      </p:sp>
      <p:sp>
        <p:nvSpPr>
          <p:cNvPr id="9" name="Slide Number Placeholder 8"/>
          <p:cNvSpPr>
            <a:spLocks noGrp="1"/>
          </p:cNvSpPr>
          <p:nvPr>
            <p:ph type="sldNum" sz="quarter" idx="12"/>
          </p:nvPr>
        </p:nvSpPr>
        <p:spPr/>
        <p:txBody>
          <a:bodyPr/>
          <a:lstStyle/>
          <a:p>
            <a:fld id="{588676DA-17D9-4E76-BDBF-839424D51AA4}" type="slidenum">
              <a:rPr lang="en-US" smtClean="0"/>
              <a:t>‹#›</a:t>
            </a:fld>
            <a:endParaRPr lang="en-US"/>
          </a:p>
        </p:txBody>
      </p:sp>
    </p:spTree>
    <p:extLst>
      <p:ext uri="{BB962C8B-B14F-4D97-AF65-F5344CB8AC3E}">
        <p14:creationId xmlns:p14="http://schemas.microsoft.com/office/powerpoint/2010/main" val="19684225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8148C925-3E87-4DD7-A892-3DACC128BF7B}" type="datetime1">
              <a:rPr lang="en-US" smtClean="0"/>
              <a:t>12/4/2020</a:t>
            </a:fld>
            <a:endParaRPr lang="en-US"/>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r>
              <a:rPr lang="en-US" smtClean="0"/>
              <a:t>NATIONAL DROUGHT MITIGATION CENTER</a:t>
            </a:r>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588676DA-17D9-4E76-BDBF-839424D51AA4}" type="slidenum">
              <a:rPr lang="en-US" smtClean="0"/>
              <a:t>‹#›</a:t>
            </a:fld>
            <a:endParaRPr lang="en-US"/>
          </a:p>
        </p:txBody>
      </p:sp>
    </p:spTree>
    <p:extLst>
      <p:ext uri="{BB962C8B-B14F-4D97-AF65-F5344CB8AC3E}">
        <p14:creationId xmlns:p14="http://schemas.microsoft.com/office/powerpoint/2010/main" val="27889195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lIns="91440" tIns="0" rIns="91440" bIns="0" anchor="b">
            <a:noAutofit/>
          </a:bodyPr>
          <a:lstStyle>
            <a:lvl1pPr>
              <a:defRPr sz="3600" b="0">
                <a:solidFill>
                  <a:srgbClr val="FFFFFF"/>
                </a:solidFill>
              </a:defRPr>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5" y="0"/>
            <a:ext cx="12191985"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CB1A771-1ED5-48AA-AC4F-202B4DBFF0D4}" type="datetime1">
              <a:rPr lang="en-US" smtClean="0"/>
              <a:t>12/4/2020</a:t>
            </a:fld>
            <a:endParaRPr lang="en-US"/>
          </a:p>
        </p:txBody>
      </p:sp>
      <p:sp>
        <p:nvSpPr>
          <p:cNvPr id="6" name="Footer Placeholder 5"/>
          <p:cNvSpPr>
            <a:spLocks noGrp="1"/>
          </p:cNvSpPr>
          <p:nvPr>
            <p:ph type="ftr" sz="quarter" idx="11"/>
          </p:nvPr>
        </p:nvSpPr>
        <p:spPr/>
        <p:txBody>
          <a:bodyPr/>
          <a:lstStyle/>
          <a:p>
            <a:r>
              <a:rPr lang="en-US" smtClean="0"/>
              <a:t>NATIONAL DROUGHT MITIGATION CENTER</a:t>
            </a:r>
            <a:endParaRPr lang="en-US"/>
          </a:p>
        </p:txBody>
      </p:sp>
      <p:sp>
        <p:nvSpPr>
          <p:cNvPr id="7" name="Slide Number Placeholder 6"/>
          <p:cNvSpPr>
            <a:spLocks noGrp="1"/>
          </p:cNvSpPr>
          <p:nvPr>
            <p:ph type="sldNum" sz="quarter" idx="12"/>
          </p:nvPr>
        </p:nvSpPr>
        <p:spPr/>
        <p:txBody>
          <a:bodyPr/>
          <a:lstStyle/>
          <a:p>
            <a:fld id="{588676DA-17D9-4E76-BDBF-839424D51AA4}" type="slidenum">
              <a:rPr lang="en-US" smtClean="0"/>
              <a:t>‹#›</a:t>
            </a:fld>
            <a:endParaRPr lang="en-US"/>
          </a:p>
        </p:txBody>
      </p:sp>
    </p:spTree>
    <p:extLst>
      <p:ext uri="{BB962C8B-B14F-4D97-AF65-F5344CB8AC3E}">
        <p14:creationId xmlns:p14="http://schemas.microsoft.com/office/powerpoint/2010/main" val="38844715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334316"/>
            <a:ext cx="12191985" cy="6648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B2EDA2B6-E9E6-4CF9-90A3-4FD81DE1DBFC}" type="datetime1">
              <a:rPr lang="en-US" smtClean="0"/>
              <a:t>12/4/2020</a:t>
            </a:fld>
            <a:endParaRPr lang="en-US"/>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r>
              <a:rPr lang="en-US" smtClean="0"/>
              <a:t>NATIONAL DROUGHT MITIGATION CENTER</a:t>
            </a:r>
            <a:endParaRPr lang="en-US" dirty="0"/>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588676DA-17D9-4E76-BDBF-839424D51AA4}" type="slidenum">
              <a:rPr lang="en-US" smtClean="0"/>
              <a:t>‹#›</a:t>
            </a:fld>
            <a:endParaRPr lang="en-US"/>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20051592"/>
      </p:ext>
    </p:extLst>
  </p:cSld>
  <p:clrMap bg1="lt1" tx1="dk1" bg2="lt2" tx2="dk2" accent1="accent1" accent2="accent2" accent3="accent3" accent4="accent4" accent5="accent5" accent6="accent6" hlink="hlink" folHlink="folHlink"/>
  <p:sldLayoutIdLst>
    <p:sldLayoutId id="2147483860" r:id="rId1"/>
    <p:sldLayoutId id="2147483861" r:id="rId2"/>
    <p:sldLayoutId id="2147483862" r:id="rId3"/>
    <p:sldLayoutId id="2147483863" r:id="rId4"/>
    <p:sldLayoutId id="2147483864" r:id="rId5"/>
    <p:sldLayoutId id="2147483865" r:id="rId6"/>
    <p:sldLayoutId id="2147483866" r:id="rId7"/>
    <p:sldLayoutId id="2147483867" r:id="rId8"/>
    <p:sldLayoutId id="2147483868" r:id="rId9"/>
    <p:sldLayoutId id="2147483869" r:id="rId10"/>
    <p:sldLayoutId id="2147483870" r:id="rId11"/>
    <p:sldLayoutId id="2147483871" r:id="rId12"/>
    <p:sldLayoutId id="2147483649" r:id="rId13"/>
  </p:sldLayoutIdLst>
  <p:hf sldNum="0" hdr="0" dt="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em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2.png"/><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hyperlink" Target="mailto:bfuchs2@unl.edu" TargetMode="External"/><Relationship Id="rId2" Type="http://schemas.openxmlformats.org/officeDocument/2006/relationships/image" Target="../media/image34.jp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69989" y="0"/>
            <a:ext cx="8361405" cy="2387600"/>
          </a:xfrm>
        </p:spPr>
        <p:txBody>
          <a:bodyPr/>
          <a:lstStyle/>
          <a:p>
            <a:pPr lvl="0" algn="ctr" eaLnBrk="0" fontAlgn="base" hangingPunct="0">
              <a:lnSpc>
                <a:spcPct val="100000"/>
              </a:lnSpc>
              <a:spcAft>
                <a:spcPct val="0"/>
              </a:spcAft>
            </a:pPr>
            <a:r>
              <a:rPr lang="en-US" sz="4400" b="1" spc="0" dirty="0">
                <a:solidFill>
                  <a:srgbClr val="663300"/>
                </a:solidFill>
                <a:latin typeface="Arial" charset="0"/>
                <a:ea typeface="+mn-ea"/>
                <a:cs typeface="+mn-cs"/>
              </a:rPr>
              <a:t>NE Drought Conditions CARC </a:t>
            </a:r>
            <a:r>
              <a:rPr lang="en-US" sz="4400" b="1" spc="0" dirty="0" smtClean="0">
                <a:solidFill>
                  <a:srgbClr val="663300"/>
                </a:solidFill>
                <a:latin typeface="Arial" charset="0"/>
                <a:ea typeface="+mn-ea"/>
                <a:cs typeface="+mn-cs"/>
              </a:rPr>
              <a:t>Update: December 8, </a:t>
            </a:r>
            <a:r>
              <a:rPr lang="en-US" sz="4400" b="1" spc="0" dirty="0" smtClean="0">
                <a:solidFill>
                  <a:srgbClr val="663300"/>
                </a:solidFill>
                <a:latin typeface="Arial" charset="0"/>
                <a:ea typeface="+mn-ea"/>
                <a:cs typeface="+mn-cs"/>
              </a:rPr>
              <a:t>2020</a:t>
            </a:r>
            <a:endParaRPr lang="en-US" sz="4400" b="1" spc="0" dirty="0">
              <a:solidFill>
                <a:srgbClr val="663300"/>
              </a:solidFill>
              <a:latin typeface="Arial" charset="0"/>
              <a:ea typeface="+mn-ea"/>
              <a:cs typeface="+mn-cs"/>
            </a:endParaRPr>
          </a:p>
        </p:txBody>
      </p:sp>
      <p:sp>
        <p:nvSpPr>
          <p:cNvPr id="3" name="Subtitle 2"/>
          <p:cNvSpPr>
            <a:spLocks noGrp="1"/>
          </p:cNvSpPr>
          <p:nvPr>
            <p:ph type="subTitle" idx="1"/>
          </p:nvPr>
        </p:nvSpPr>
        <p:spPr>
          <a:xfrm>
            <a:off x="1478691" y="2630474"/>
            <a:ext cx="9144000" cy="1636814"/>
          </a:xfrm>
        </p:spPr>
        <p:txBody>
          <a:bodyPr>
            <a:normAutofit fontScale="92500" lnSpcReduction="10000"/>
          </a:bodyPr>
          <a:lstStyle/>
          <a:p>
            <a:pPr lvl="0" algn="ctr" eaLnBrk="0" fontAlgn="base" hangingPunct="0">
              <a:lnSpc>
                <a:spcPct val="100000"/>
              </a:lnSpc>
              <a:spcBef>
                <a:spcPct val="0"/>
              </a:spcBef>
              <a:spcAft>
                <a:spcPct val="0"/>
              </a:spcAft>
              <a:buClrTx/>
              <a:buSzTx/>
            </a:pPr>
            <a:r>
              <a:rPr lang="en-US" sz="2800" b="1" cap="none" spc="0" dirty="0">
                <a:solidFill>
                  <a:srgbClr val="663300"/>
                </a:solidFill>
                <a:latin typeface="Arial" charset="0"/>
              </a:rPr>
              <a:t>Brian Fuchs</a:t>
            </a:r>
          </a:p>
          <a:p>
            <a:pPr lvl="0" algn="ctr" eaLnBrk="0" fontAlgn="base" hangingPunct="0">
              <a:lnSpc>
                <a:spcPct val="100000"/>
              </a:lnSpc>
              <a:spcBef>
                <a:spcPct val="0"/>
              </a:spcBef>
              <a:spcAft>
                <a:spcPct val="0"/>
              </a:spcAft>
              <a:buClrTx/>
              <a:buSzTx/>
            </a:pPr>
            <a:r>
              <a:rPr lang="en-US" sz="2800" b="1" cap="none" spc="0" dirty="0">
                <a:solidFill>
                  <a:srgbClr val="663300"/>
                </a:solidFill>
                <a:latin typeface="Arial" charset="0"/>
              </a:rPr>
              <a:t>National Drought Mitigation Center</a:t>
            </a:r>
          </a:p>
          <a:p>
            <a:pPr lvl="0" algn="ctr" eaLnBrk="0" fontAlgn="base" hangingPunct="0">
              <a:lnSpc>
                <a:spcPct val="100000"/>
              </a:lnSpc>
              <a:spcBef>
                <a:spcPct val="0"/>
              </a:spcBef>
              <a:spcAft>
                <a:spcPct val="0"/>
              </a:spcAft>
              <a:buClrTx/>
              <a:buSzTx/>
            </a:pPr>
            <a:r>
              <a:rPr lang="en-US" sz="2800" b="1" cap="none" spc="0" dirty="0">
                <a:solidFill>
                  <a:srgbClr val="663300"/>
                </a:solidFill>
                <a:latin typeface="Arial" charset="0"/>
              </a:rPr>
              <a:t>University of Nebraska-Lincoln</a:t>
            </a:r>
          </a:p>
          <a:p>
            <a:pPr lvl="0" algn="ctr" eaLnBrk="0" fontAlgn="base" hangingPunct="0">
              <a:lnSpc>
                <a:spcPct val="100000"/>
              </a:lnSpc>
              <a:spcBef>
                <a:spcPct val="0"/>
              </a:spcBef>
              <a:spcAft>
                <a:spcPct val="0"/>
              </a:spcAft>
              <a:buClrTx/>
              <a:buSzTx/>
            </a:pPr>
            <a:r>
              <a:rPr lang="en-US" sz="2800" b="1" cap="none" spc="0" dirty="0">
                <a:solidFill>
                  <a:srgbClr val="663300"/>
                </a:solidFill>
                <a:latin typeface="Arial" charset="0"/>
              </a:rPr>
              <a:t>School of Natural Resources</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00368" y="4267288"/>
            <a:ext cx="2100648" cy="2124683"/>
          </a:xfrm>
          <a:prstGeom prst="rect">
            <a:avLst/>
          </a:prstGeom>
        </p:spPr>
      </p:pic>
    </p:spTree>
    <p:extLst>
      <p:ext uri="{BB962C8B-B14F-4D97-AF65-F5344CB8AC3E}">
        <p14:creationId xmlns:p14="http://schemas.microsoft.com/office/powerpoint/2010/main" val="157159777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NATIONAL DROUGHT MITIGATION CENTER</a:t>
            </a:r>
            <a:endParaRPr lang="en-US" dirty="0"/>
          </a:p>
        </p:txBody>
      </p:sp>
      <p:sp>
        <p:nvSpPr>
          <p:cNvPr id="6" name="TextBox 5"/>
          <p:cNvSpPr txBox="1"/>
          <p:nvPr/>
        </p:nvSpPr>
        <p:spPr>
          <a:xfrm>
            <a:off x="440724" y="3003716"/>
            <a:ext cx="11442357" cy="830997"/>
          </a:xfrm>
          <a:prstGeom prst="rect">
            <a:avLst/>
          </a:prstGeom>
          <a:noFill/>
          <a:ln w="22225">
            <a:solidFill>
              <a:srgbClr val="FF0000"/>
            </a:solidFill>
          </a:ln>
        </p:spPr>
        <p:txBody>
          <a:bodyPr wrap="square" rtlCol="0">
            <a:spAutoFit/>
          </a:bodyPr>
          <a:lstStyle/>
          <a:p>
            <a:pPr algn="ctr"/>
            <a:r>
              <a:rPr lang="en-US" sz="2400" b="1" dirty="0" smtClean="0">
                <a:solidFill>
                  <a:srgbClr val="FF0000"/>
                </a:solidFill>
              </a:rPr>
              <a:t>History is showing that Nebraska traditionally does not go this long between drought episodes, when is the next one ?</a:t>
            </a:r>
            <a:endParaRPr lang="en-US" sz="2400" b="1" dirty="0">
              <a:solidFill>
                <a:srgbClr val="FF0000"/>
              </a:solidFill>
            </a:endParaRPr>
          </a:p>
        </p:txBody>
      </p:sp>
      <p:pic>
        <p:nvPicPr>
          <p:cNvPr id="4" name="Picture 3"/>
          <p:cNvPicPr>
            <a:picLocks noChangeAspect="1"/>
          </p:cNvPicPr>
          <p:nvPr/>
        </p:nvPicPr>
        <p:blipFill>
          <a:blip r:embed="rId2"/>
          <a:stretch>
            <a:fillRect/>
          </a:stretch>
        </p:blipFill>
        <p:spPr>
          <a:xfrm>
            <a:off x="0" y="0"/>
            <a:ext cx="12174425" cy="2685535"/>
          </a:xfrm>
          <a:prstGeom prst="rect">
            <a:avLst/>
          </a:prstGeom>
        </p:spPr>
      </p:pic>
      <p:pic>
        <p:nvPicPr>
          <p:cNvPr id="5" name="Picture 4"/>
          <p:cNvPicPr>
            <a:picLocks noChangeAspect="1"/>
          </p:cNvPicPr>
          <p:nvPr/>
        </p:nvPicPr>
        <p:blipFill>
          <a:blip r:embed="rId3"/>
          <a:stretch>
            <a:fillRect/>
          </a:stretch>
        </p:blipFill>
        <p:spPr>
          <a:xfrm>
            <a:off x="0" y="4102443"/>
            <a:ext cx="12207030" cy="2755557"/>
          </a:xfrm>
          <a:prstGeom prst="rect">
            <a:avLst/>
          </a:prstGeom>
        </p:spPr>
      </p:pic>
      <p:sp>
        <p:nvSpPr>
          <p:cNvPr id="8" name="Oval 7"/>
          <p:cNvSpPr/>
          <p:nvPr/>
        </p:nvSpPr>
        <p:spPr>
          <a:xfrm>
            <a:off x="10849232" y="4226011"/>
            <a:ext cx="1252152" cy="2364259"/>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7091276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820562"/>
            <a:ext cx="4011827" cy="2872121"/>
          </a:xfrm>
        </p:spPr>
        <p:txBody>
          <a:bodyPr>
            <a:normAutofit/>
          </a:bodyPr>
          <a:lstStyle/>
          <a:p>
            <a:pPr algn="ctr"/>
            <a:r>
              <a:rPr lang="en-US" dirty="0" smtClean="0"/>
              <a:t>Departure from Normal Temperatures over the last 30 days</a:t>
            </a:r>
            <a:endParaRPr lang="en-US" dirty="0"/>
          </a:p>
        </p:txBody>
      </p:sp>
      <p:sp>
        <p:nvSpPr>
          <p:cNvPr id="5" name="Footer Placeholder 4"/>
          <p:cNvSpPr>
            <a:spLocks noGrp="1"/>
          </p:cNvSpPr>
          <p:nvPr>
            <p:ph type="ftr" sz="quarter" idx="11"/>
          </p:nvPr>
        </p:nvSpPr>
        <p:spPr>
          <a:xfrm>
            <a:off x="7082480" y="6492875"/>
            <a:ext cx="4648200" cy="365125"/>
          </a:xfrm>
        </p:spPr>
        <p:txBody>
          <a:bodyPr/>
          <a:lstStyle/>
          <a:p>
            <a:r>
              <a:rPr lang="en-US" dirty="0" smtClean="0"/>
              <a:t>NATIONAL DROUGHT MITIGATION CENTER</a:t>
            </a:r>
            <a:endParaRPr lang="en-US" dirty="0"/>
          </a:p>
        </p:txBody>
      </p:sp>
      <p:pic>
        <p:nvPicPr>
          <p:cNvPr id="6" name="Content Placeholder 5"/>
          <p:cNvPicPr>
            <a:picLocks noGrp="1" noChangeAspect="1"/>
          </p:cNvPicPr>
          <p:nvPr>
            <p:ph idx="1"/>
          </p:nvPr>
        </p:nvPicPr>
        <p:blipFill>
          <a:blip r:embed="rId2"/>
          <a:stretch>
            <a:fillRect/>
          </a:stretch>
        </p:blipFill>
        <p:spPr>
          <a:xfrm>
            <a:off x="3813178" y="294338"/>
            <a:ext cx="8494152" cy="6563662"/>
          </a:xfrm>
          <a:prstGeom prst="rect">
            <a:avLst/>
          </a:prstGeom>
        </p:spPr>
      </p:pic>
    </p:spTree>
    <p:extLst>
      <p:ext uri="{BB962C8B-B14F-4D97-AF65-F5344CB8AC3E}">
        <p14:creationId xmlns:p14="http://schemas.microsoft.com/office/powerpoint/2010/main" val="148852277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820562"/>
            <a:ext cx="4011827" cy="2872121"/>
          </a:xfrm>
        </p:spPr>
        <p:txBody>
          <a:bodyPr>
            <a:normAutofit/>
          </a:bodyPr>
          <a:lstStyle/>
          <a:p>
            <a:pPr algn="ctr"/>
            <a:r>
              <a:rPr lang="en-US" dirty="0" smtClean="0"/>
              <a:t>Departure from Normal Temperatures over the last 60 days</a:t>
            </a:r>
            <a:endParaRPr lang="en-US" dirty="0"/>
          </a:p>
        </p:txBody>
      </p:sp>
      <p:sp>
        <p:nvSpPr>
          <p:cNvPr id="5" name="Footer Placeholder 4"/>
          <p:cNvSpPr>
            <a:spLocks noGrp="1"/>
          </p:cNvSpPr>
          <p:nvPr>
            <p:ph type="ftr" sz="quarter" idx="11"/>
          </p:nvPr>
        </p:nvSpPr>
        <p:spPr/>
        <p:txBody>
          <a:bodyPr/>
          <a:lstStyle/>
          <a:p>
            <a:r>
              <a:rPr lang="en-US" dirty="0" smtClean="0"/>
              <a:t>NATIONAL DROUGHT MITIGATION CENTER</a:t>
            </a:r>
            <a:endParaRPr lang="en-US" dirty="0"/>
          </a:p>
        </p:txBody>
      </p:sp>
      <p:pic>
        <p:nvPicPr>
          <p:cNvPr id="4" name="Content Placeholder 3"/>
          <p:cNvPicPr>
            <a:picLocks noGrp="1" noChangeAspect="1"/>
          </p:cNvPicPr>
          <p:nvPr>
            <p:ph idx="1"/>
          </p:nvPr>
        </p:nvPicPr>
        <p:blipFill>
          <a:blip r:embed="rId2"/>
          <a:stretch>
            <a:fillRect/>
          </a:stretch>
        </p:blipFill>
        <p:spPr>
          <a:xfrm>
            <a:off x="4036506" y="164758"/>
            <a:ext cx="8155978" cy="6302346"/>
          </a:xfrm>
          <a:prstGeom prst="rect">
            <a:avLst/>
          </a:prstGeom>
        </p:spPr>
      </p:pic>
    </p:spTree>
    <p:extLst>
      <p:ext uri="{BB962C8B-B14F-4D97-AF65-F5344CB8AC3E}">
        <p14:creationId xmlns:p14="http://schemas.microsoft.com/office/powerpoint/2010/main" val="303235282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820562"/>
            <a:ext cx="4011827" cy="2872121"/>
          </a:xfrm>
        </p:spPr>
        <p:txBody>
          <a:bodyPr>
            <a:normAutofit/>
          </a:bodyPr>
          <a:lstStyle/>
          <a:p>
            <a:pPr algn="ctr"/>
            <a:r>
              <a:rPr lang="en-US" dirty="0" smtClean="0"/>
              <a:t>Departure from Normal Temperatures for the Calendar Year</a:t>
            </a:r>
            <a:endParaRPr lang="en-US" dirty="0"/>
          </a:p>
        </p:txBody>
      </p:sp>
      <p:sp>
        <p:nvSpPr>
          <p:cNvPr id="5" name="Footer Placeholder 4"/>
          <p:cNvSpPr>
            <a:spLocks noGrp="1"/>
          </p:cNvSpPr>
          <p:nvPr>
            <p:ph type="ftr" sz="quarter" idx="11"/>
          </p:nvPr>
        </p:nvSpPr>
        <p:spPr/>
        <p:txBody>
          <a:bodyPr/>
          <a:lstStyle/>
          <a:p>
            <a:r>
              <a:rPr lang="en-US" smtClean="0"/>
              <a:t>NATIONAL DROUGHT MITIGATION CENTER</a:t>
            </a:r>
            <a:endParaRPr lang="en-US" dirty="0"/>
          </a:p>
        </p:txBody>
      </p:sp>
      <p:pic>
        <p:nvPicPr>
          <p:cNvPr id="4" name="Content Placeholder 3"/>
          <p:cNvPicPr>
            <a:picLocks noGrp="1" noChangeAspect="1"/>
          </p:cNvPicPr>
          <p:nvPr>
            <p:ph idx="1"/>
          </p:nvPr>
        </p:nvPicPr>
        <p:blipFill>
          <a:blip r:embed="rId2"/>
          <a:stretch>
            <a:fillRect/>
          </a:stretch>
        </p:blipFill>
        <p:spPr>
          <a:xfrm>
            <a:off x="3912973" y="166234"/>
            <a:ext cx="8228175" cy="6358134"/>
          </a:xfrm>
          <a:prstGeom prst="rect">
            <a:avLst/>
          </a:prstGeom>
        </p:spPr>
      </p:pic>
    </p:spTree>
    <p:extLst>
      <p:ext uri="{BB962C8B-B14F-4D97-AF65-F5344CB8AC3E}">
        <p14:creationId xmlns:p14="http://schemas.microsoft.com/office/powerpoint/2010/main" val="330780386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16011" y="2159548"/>
            <a:ext cx="3200400" cy="2286000"/>
          </a:xfrm>
        </p:spPr>
        <p:txBody>
          <a:bodyPr>
            <a:normAutofit fontScale="90000"/>
          </a:bodyPr>
          <a:lstStyle/>
          <a:p>
            <a:pPr algn="ctr"/>
            <a:r>
              <a:rPr lang="en-US" sz="4000" dirty="0" smtClean="0"/>
              <a:t>Percent of Normal Precipitation over the last 30 days</a:t>
            </a:r>
            <a:endParaRPr lang="en-US" sz="4000" dirty="0"/>
          </a:p>
        </p:txBody>
      </p:sp>
      <p:sp>
        <p:nvSpPr>
          <p:cNvPr id="5" name="Footer Placeholder 4"/>
          <p:cNvSpPr>
            <a:spLocks noGrp="1"/>
          </p:cNvSpPr>
          <p:nvPr>
            <p:ph type="ftr" sz="quarter" idx="11"/>
          </p:nvPr>
        </p:nvSpPr>
        <p:spPr/>
        <p:txBody>
          <a:bodyPr/>
          <a:lstStyle/>
          <a:p>
            <a:r>
              <a:rPr lang="en-US" spc="300" dirty="0" smtClean="0"/>
              <a:t>NATIONAL DROUGHT MITIGATION CENTER</a:t>
            </a:r>
            <a:endParaRPr lang="en-US" spc="300" dirty="0"/>
          </a:p>
        </p:txBody>
      </p:sp>
      <p:pic>
        <p:nvPicPr>
          <p:cNvPr id="4" name="Content Placeholder 3"/>
          <p:cNvPicPr>
            <a:picLocks noGrp="1" noChangeAspect="1"/>
          </p:cNvPicPr>
          <p:nvPr>
            <p:ph idx="1"/>
          </p:nvPr>
        </p:nvPicPr>
        <p:blipFill>
          <a:blip r:embed="rId2"/>
          <a:stretch>
            <a:fillRect/>
          </a:stretch>
        </p:blipFill>
        <p:spPr>
          <a:xfrm>
            <a:off x="3534032" y="115331"/>
            <a:ext cx="8712945" cy="6732730"/>
          </a:xfrm>
          <a:prstGeom prst="rect">
            <a:avLst/>
          </a:prstGeom>
        </p:spPr>
      </p:pic>
    </p:spTree>
    <p:extLst>
      <p:ext uri="{BB962C8B-B14F-4D97-AF65-F5344CB8AC3E}">
        <p14:creationId xmlns:p14="http://schemas.microsoft.com/office/powerpoint/2010/main" val="282149667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6011" y="2159548"/>
            <a:ext cx="3200400" cy="2286000"/>
          </a:xfrm>
        </p:spPr>
        <p:txBody>
          <a:bodyPr>
            <a:normAutofit fontScale="90000"/>
          </a:bodyPr>
          <a:lstStyle/>
          <a:p>
            <a:pPr algn="ctr"/>
            <a:r>
              <a:rPr lang="en-US" sz="4000" dirty="0" smtClean="0"/>
              <a:t>Percent of Normal Precipitation over the last 30 days</a:t>
            </a:r>
            <a:endParaRPr lang="en-US" sz="4000" dirty="0"/>
          </a:p>
        </p:txBody>
      </p:sp>
      <p:sp>
        <p:nvSpPr>
          <p:cNvPr id="5" name="Footer Placeholder 4"/>
          <p:cNvSpPr>
            <a:spLocks noGrp="1"/>
          </p:cNvSpPr>
          <p:nvPr>
            <p:ph type="ftr" sz="quarter" idx="11"/>
          </p:nvPr>
        </p:nvSpPr>
        <p:spPr/>
        <p:txBody>
          <a:bodyPr/>
          <a:lstStyle/>
          <a:p>
            <a:r>
              <a:rPr lang="en-US" spc="300" dirty="0" smtClean="0"/>
              <a:t>NATIONAL DROUGHT MITIGATION CENTER</a:t>
            </a:r>
            <a:endParaRPr lang="en-US" spc="300" dirty="0"/>
          </a:p>
        </p:txBody>
      </p:sp>
      <p:pic>
        <p:nvPicPr>
          <p:cNvPr id="6" name="Content Placeholder 5"/>
          <p:cNvPicPr>
            <a:picLocks noGrp="1" noChangeAspect="1"/>
          </p:cNvPicPr>
          <p:nvPr>
            <p:ph idx="1"/>
          </p:nvPr>
        </p:nvPicPr>
        <p:blipFill>
          <a:blip r:embed="rId2"/>
          <a:stretch>
            <a:fillRect/>
          </a:stretch>
        </p:blipFill>
        <p:spPr>
          <a:xfrm>
            <a:off x="3698789" y="123568"/>
            <a:ext cx="8537527" cy="6597179"/>
          </a:xfrm>
          <a:prstGeom prst="rect">
            <a:avLst/>
          </a:prstGeom>
        </p:spPr>
      </p:pic>
    </p:spTree>
    <p:extLst>
      <p:ext uri="{BB962C8B-B14F-4D97-AF65-F5344CB8AC3E}">
        <p14:creationId xmlns:p14="http://schemas.microsoft.com/office/powerpoint/2010/main" val="290979149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6011" y="2159548"/>
            <a:ext cx="3200400" cy="2286000"/>
          </a:xfrm>
        </p:spPr>
        <p:txBody>
          <a:bodyPr>
            <a:normAutofit fontScale="90000"/>
          </a:bodyPr>
          <a:lstStyle/>
          <a:p>
            <a:pPr algn="ctr"/>
            <a:r>
              <a:rPr lang="en-US" sz="4000" dirty="0" smtClean="0"/>
              <a:t>Percent of Normal Precipitation over the last 60 days</a:t>
            </a:r>
            <a:endParaRPr lang="en-US" sz="4000" dirty="0"/>
          </a:p>
        </p:txBody>
      </p:sp>
      <p:sp>
        <p:nvSpPr>
          <p:cNvPr id="5" name="Footer Placeholder 4"/>
          <p:cNvSpPr>
            <a:spLocks noGrp="1"/>
          </p:cNvSpPr>
          <p:nvPr>
            <p:ph type="ftr" sz="quarter" idx="11"/>
          </p:nvPr>
        </p:nvSpPr>
        <p:spPr/>
        <p:txBody>
          <a:bodyPr/>
          <a:lstStyle/>
          <a:p>
            <a:r>
              <a:rPr lang="en-US" spc="300" dirty="0" smtClean="0"/>
              <a:t>NATIONAL DROUGHT MITIGATION CENTER</a:t>
            </a:r>
            <a:endParaRPr lang="en-US" spc="300" dirty="0"/>
          </a:p>
        </p:txBody>
      </p:sp>
      <p:pic>
        <p:nvPicPr>
          <p:cNvPr id="4" name="Content Placeholder 3"/>
          <p:cNvPicPr>
            <a:picLocks noGrp="1" noChangeAspect="1"/>
          </p:cNvPicPr>
          <p:nvPr>
            <p:ph idx="1"/>
          </p:nvPr>
        </p:nvPicPr>
        <p:blipFill>
          <a:blip r:embed="rId2"/>
          <a:stretch>
            <a:fillRect/>
          </a:stretch>
        </p:blipFill>
        <p:spPr>
          <a:xfrm>
            <a:off x="3698789" y="107092"/>
            <a:ext cx="8558849" cy="6613655"/>
          </a:xfrm>
          <a:prstGeom prst="rect">
            <a:avLst/>
          </a:prstGeom>
        </p:spPr>
      </p:pic>
    </p:spTree>
    <p:extLst>
      <p:ext uri="{BB962C8B-B14F-4D97-AF65-F5344CB8AC3E}">
        <p14:creationId xmlns:p14="http://schemas.microsoft.com/office/powerpoint/2010/main" val="381597480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6011" y="2159548"/>
            <a:ext cx="3200400" cy="2286000"/>
          </a:xfrm>
        </p:spPr>
        <p:txBody>
          <a:bodyPr>
            <a:normAutofit fontScale="90000"/>
          </a:bodyPr>
          <a:lstStyle/>
          <a:p>
            <a:pPr algn="ctr"/>
            <a:r>
              <a:rPr lang="en-US" sz="4000" dirty="0" smtClean="0"/>
              <a:t>Percent of Normal Precipitation over the last 90 days</a:t>
            </a:r>
            <a:endParaRPr lang="en-US" sz="4000" dirty="0"/>
          </a:p>
        </p:txBody>
      </p:sp>
      <p:sp>
        <p:nvSpPr>
          <p:cNvPr id="5" name="Footer Placeholder 4"/>
          <p:cNvSpPr>
            <a:spLocks noGrp="1"/>
          </p:cNvSpPr>
          <p:nvPr>
            <p:ph type="ftr" sz="quarter" idx="11"/>
          </p:nvPr>
        </p:nvSpPr>
        <p:spPr/>
        <p:txBody>
          <a:bodyPr/>
          <a:lstStyle/>
          <a:p>
            <a:r>
              <a:rPr lang="en-US" spc="300" dirty="0" smtClean="0"/>
              <a:t>NATIONAL DROUGHT MITIGATION CENTER</a:t>
            </a:r>
            <a:endParaRPr lang="en-US" spc="300" dirty="0"/>
          </a:p>
        </p:txBody>
      </p:sp>
      <p:pic>
        <p:nvPicPr>
          <p:cNvPr id="6" name="Content Placeholder 5"/>
          <p:cNvPicPr>
            <a:picLocks noGrp="1" noChangeAspect="1"/>
          </p:cNvPicPr>
          <p:nvPr>
            <p:ph idx="1"/>
          </p:nvPr>
        </p:nvPicPr>
        <p:blipFill>
          <a:blip r:embed="rId2"/>
          <a:stretch>
            <a:fillRect/>
          </a:stretch>
        </p:blipFill>
        <p:spPr>
          <a:xfrm>
            <a:off x="3654428" y="115331"/>
            <a:ext cx="8592549" cy="6639696"/>
          </a:xfrm>
          <a:prstGeom prst="rect">
            <a:avLst/>
          </a:prstGeom>
        </p:spPr>
      </p:pic>
    </p:spTree>
    <p:extLst>
      <p:ext uri="{BB962C8B-B14F-4D97-AF65-F5344CB8AC3E}">
        <p14:creationId xmlns:p14="http://schemas.microsoft.com/office/powerpoint/2010/main" val="134397733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6011" y="2159548"/>
            <a:ext cx="3200400" cy="2286000"/>
          </a:xfrm>
        </p:spPr>
        <p:txBody>
          <a:bodyPr>
            <a:normAutofit fontScale="90000"/>
          </a:bodyPr>
          <a:lstStyle/>
          <a:p>
            <a:pPr algn="ctr"/>
            <a:r>
              <a:rPr lang="en-US" sz="4000" dirty="0" smtClean="0"/>
              <a:t>Percent of Normal Precipitation for the calendar year</a:t>
            </a:r>
            <a:endParaRPr lang="en-US" sz="4000" dirty="0"/>
          </a:p>
        </p:txBody>
      </p:sp>
      <p:sp>
        <p:nvSpPr>
          <p:cNvPr id="5" name="Footer Placeholder 4"/>
          <p:cNvSpPr>
            <a:spLocks noGrp="1"/>
          </p:cNvSpPr>
          <p:nvPr>
            <p:ph type="ftr" sz="quarter" idx="11"/>
          </p:nvPr>
        </p:nvSpPr>
        <p:spPr/>
        <p:txBody>
          <a:bodyPr/>
          <a:lstStyle/>
          <a:p>
            <a:r>
              <a:rPr lang="en-US" spc="300" dirty="0" smtClean="0"/>
              <a:t>NATIONAL DROUGHT MITIGATION CENTER</a:t>
            </a:r>
            <a:endParaRPr lang="en-US" spc="300" dirty="0"/>
          </a:p>
        </p:txBody>
      </p:sp>
      <p:pic>
        <p:nvPicPr>
          <p:cNvPr id="4" name="Content Placeholder 3"/>
          <p:cNvPicPr>
            <a:picLocks noGrp="1" noChangeAspect="1"/>
          </p:cNvPicPr>
          <p:nvPr>
            <p:ph idx="1"/>
          </p:nvPr>
        </p:nvPicPr>
        <p:blipFill>
          <a:blip r:embed="rId2"/>
          <a:stretch>
            <a:fillRect/>
          </a:stretch>
        </p:blipFill>
        <p:spPr>
          <a:xfrm>
            <a:off x="3563992" y="115330"/>
            <a:ext cx="8682985" cy="6709579"/>
          </a:xfrm>
          <a:prstGeom prst="rect">
            <a:avLst/>
          </a:prstGeom>
        </p:spPr>
      </p:pic>
    </p:spTree>
    <p:extLst>
      <p:ext uri="{BB962C8B-B14F-4D97-AF65-F5344CB8AC3E}">
        <p14:creationId xmlns:p14="http://schemas.microsoft.com/office/powerpoint/2010/main" val="403023533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17212"/>
            <a:ext cx="3200400" cy="2286000"/>
          </a:xfrm>
        </p:spPr>
        <p:txBody>
          <a:bodyPr>
            <a:normAutofit fontScale="90000"/>
          </a:bodyPr>
          <a:lstStyle/>
          <a:p>
            <a:pPr algn="ctr"/>
            <a:r>
              <a:rPr lang="en-US" sz="4000" dirty="0" smtClean="0"/>
              <a:t>NLDAS Soil Moisture Model:  Current Soil Moisture Anomaly</a:t>
            </a:r>
            <a:endParaRPr lang="en-US" sz="4000" dirty="0"/>
          </a:p>
        </p:txBody>
      </p:sp>
      <p:sp>
        <p:nvSpPr>
          <p:cNvPr id="5" name="Footer Placeholder 4"/>
          <p:cNvSpPr>
            <a:spLocks noGrp="1"/>
          </p:cNvSpPr>
          <p:nvPr>
            <p:ph type="ftr" sz="quarter" idx="11"/>
          </p:nvPr>
        </p:nvSpPr>
        <p:spPr/>
        <p:txBody>
          <a:bodyPr/>
          <a:lstStyle/>
          <a:p>
            <a:r>
              <a:rPr lang="en-US" spc="300" dirty="0" smtClean="0"/>
              <a:t>NATIONAL DROUGHT MITIGATION CENTER</a:t>
            </a:r>
            <a:endParaRPr lang="en-US" spc="300" dirty="0"/>
          </a:p>
        </p:txBody>
      </p:sp>
      <p:pic>
        <p:nvPicPr>
          <p:cNvPr id="4" name="Content Placeholder 3"/>
          <p:cNvPicPr>
            <a:picLocks noGrp="1" noChangeAspect="1"/>
          </p:cNvPicPr>
          <p:nvPr>
            <p:ph idx="1"/>
          </p:nvPr>
        </p:nvPicPr>
        <p:blipFill>
          <a:blip r:embed="rId2"/>
          <a:stretch>
            <a:fillRect/>
          </a:stretch>
        </p:blipFill>
        <p:spPr>
          <a:xfrm>
            <a:off x="3361038" y="615467"/>
            <a:ext cx="8862764" cy="5192209"/>
          </a:xfrm>
          <a:prstGeom prst="rect">
            <a:avLst/>
          </a:prstGeom>
        </p:spPr>
      </p:pic>
    </p:spTree>
    <p:extLst>
      <p:ext uri="{BB962C8B-B14F-4D97-AF65-F5344CB8AC3E}">
        <p14:creationId xmlns:p14="http://schemas.microsoft.com/office/powerpoint/2010/main" val="385698616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spc="300" dirty="0" smtClean="0"/>
              <a:t>NATIONAL DROUGHT MITIGATION CENTER</a:t>
            </a:r>
            <a:endParaRPr lang="en-US" spc="300" dirty="0"/>
          </a:p>
        </p:txBody>
      </p:sp>
      <p:sp>
        <p:nvSpPr>
          <p:cNvPr id="2" name="Title 1"/>
          <p:cNvSpPr>
            <a:spLocks noGrp="1"/>
          </p:cNvSpPr>
          <p:nvPr>
            <p:ph type="title" idx="4294967295"/>
          </p:nvPr>
        </p:nvSpPr>
        <p:spPr>
          <a:xfrm>
            <a:off x="518985" y="162800"/>
            <a:ext cx="11417643" cy="699272"/>
          </a:xfrm>
        </p:spPr>
        <p:txBody>
          <a:bodyPr>
            <a:normAutofit fontScale="90000"/>
          </a:bodyPr>
          <a:lstStyle/>
          <a:p>
            <a:pPr marL="742950" indent="-285750">
              <a:spcBef>
                <a:spcPct val="20000"/>
              </a:spcBef>
            </a:pPr>
            <a:r>
              <a:rPr lang="en-US" b="1" i="1" dirty="0" smtClean="0">
                <a:solidFill>
                  <a:srgbClr val="CC3300"/>
                </a:solidFill>
              </a:rPr>
              <a:t>Regional Climatic and Drought Conditions…</a:t>
            </a:r>
            <a:endParaRPr lang="en-US" b="1" i="1" dirty="0">
              <a:solidFill>
                <a:srgbClr val="CC3300"/>
              </a:solidFill>
            </a:endParaRPr>
          </a:p>
        </p:txBody>
      </p:sp>
    </p:spTree>
    <p:extLst>
      <p:ext uri="{BB962C8B-B14F-4D97-AF65-F5344CB8AC3E}">
        <p14:creationId xmlns:p14="http://schemas.microsoft.com/office/powerpoint/2010/main" val="229375539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NATIONAL DROUGHT MITIGATION CENTER</a:t>
            </a:r>
            <a:endParaRPr lang="en-US" dirty="0"/>
          </a:p>
        </p:txBody>
      </p:sp>
      <p:pic>
        <p:nvPicPr>
          <p:cNvPr id="3" name="Picture 2"/>
          <p:cNvPicPr>
            <a:picLocks noChangeAspect="1"/>
          </p:cNvPicPr>
          <p:nvPr/>
        </p:nvPicPr>
        <p:blipFill>
          <a:blip r:embed="rId2"/>
          <a:stretch>
            <a:fillRect/>
          </a:stretch>
        </p:blipFill>
        <p:spPr>
          <a:xfrm>
            <a:off x="1909762" y="23939"/>
            <a:ext cx="8848854" cy="6834061"/>
          </a:xfrm>
          <a:prstGeom prst="rect">
            <a:avLst/>
          </a:prstGeom>
        </p:spPr>
      </p:pic>
    </p:spTree>
    <p:extLst>
      <p:ext uri="{BB962C8B-B14F-4D97-AF65-F5344CB8AC3E}">
        <p14:creationId xmlns:p14="http://schemas.microsoft.com/office/powerpoint/2010/main" val="25280157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226023" y="-1508"/>
            <a:ext cx="8881804" cy="6859508"/>
          </a:xfrm>
          <a:prstGeom prst="rect">
            <a:avLst/>
          </a:prstGeom>
        </p:spPr>
      </p:pic>
      <p:sp>
        <p:nvSpPr>
          <p:cNvPr id="2" name="Footer Placeholder 1"/>
          <p:cNvSpPr>
            <a:spLocks noGrp="1"/>
          </p:cNvSpPr>
          <p:nvPr>
            <p:ph type="ftr" sz="quarter" idx="11"/>
          </p:nvPr>
        </p:nvSpPr>
        <p:spPr/>
        <p:txBody>
          <a:bodyPr/>
          <a:lstStyle/>
          <a:p>
            <a:r>
              <a:rPr lang="en-US" smtClean="0"/>
              <a:t>NATIONAL DROUGHT MITIGATION CENTER</a:t>
            </a:r>
            <a:endParaRPr lang="en-US" dirty="0"/>
          </a:p>
        </p:txBody>
      </p:sp>
      <p:sp>
        <p:nvSpPr>
          <p:cNvPr id="4" name="Oval 3"/>
          <p:cNvSpPr/>
          <p:nvPr/>
        </p:nvSpPr>
        <p:spPr>
          <a:xfrm>
            <a:off x="6680886" y="0"/>
            <a:ext cx="3789406" cy="87321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0658547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t>Climate/Drought Summary</a:t>
            </a:r>
            <a:endParaRPr lang="en-US" b="1" dirty="0"/>
          </a:p>
        </p:txBody>
      </p:sp>
      <p:sp>
        <p:nvSpPr>
          <p:cNvPr id="3" name="Content Placeholder 2"/>
          <p:cNvSpPr>
            <a:spLocks noGrp="1"/>
          </p:cNvSpPr>
          <p:nvPr>
            <p:ph idx="1"/>
          </p:nvPr>
        </p:nvSpPr>
        <p:spPr>
          <a:xfrm>
            <a:off x="1097280" y="1845733"/>
            <a:ext cx="10058400" cy="4406786"/>
          </a:xfrm>
        </p:spPr>
        <p:txBody>
          <a:bodyPr>
            <a:normAutofit/>
          </a:bodyPr>
          <a:lstStyle/>
          <a:p>
            <a:pPr>
              <a:buFont typeface="Wingdings" panose="05000000000000000000" pitchFamily="2" charset="2"/>
              <a:buChar char="Ø"/>
            </a:pPr>
            <a:r>
              <a:rPr lang="en-US" dirty="0" smtClean="0"/>
              <a:t>Warmer than normal conditions have dominated the state and region recently with regional temperatures averaging about </a:t>
            </a:r>
            <a:r>
              <a:rPr lang="en-US" dirty="0" smtClean="0"/>
              <a:t>1-3</a:t>
            </a:r>
            <a:r>
              <a:rPr lang="en-US" dirty="0" smtClean="0"/>
              <a:t> </a:t>
            </a:r>
            <a:r>
              <a:rPr lang="en-US" dirty="0" smtClean="0"/>
              <a:t>degrees F above normal the last 60 days.</a:t>
            </a:r>
          </a:p>
          <a:p>
            <a:pPr>
              <a:buFont typeface="Wingdings" panose="05000000000000000000" pitchFamily="2" charset="2"/>
              <a:buChar char="Ø"/>
            </a:pPr>
            <a:r>
              <a:rPr lang="en-US" dirty="0" smtClean="0"/>
              <a:t>Almost the entire state of Nebraska has recorded below normal precipitation for 2020 so far with areas of northcentral </a:t>
            </a:r>
            <a:r>
              <a:rPr lang="en-US" dirty="0" smtClean="0"/>
              <a:t>being the only area of the state at or near normal.</a:t>
            </a:r>
            <a:endParaRPr lang="en-US" dirty="0" smtClean="0"/>
          </a:p>
          <a:p>
            <a:pPr>
              <a:buFont typeface="Wingdings" panose="05000000000000000000" pitchFamily="2" charset="2"/>
              <a:buChar char="Ø"/>
            </a:pPr>
            <a:r>
              <a:rPr lang="en-US" dirty="0" smtClean="0"/>
              <a:t>Nebraska is currently showing </a:t>
            </a:r>
            <a:r>
              <a:rPr lang="en-US" dirty="0" smtClean="0"/>
              <a:t>93.44</a:t>
            </a:r>
            <a:r>
              <a:rPr lang="en-US" dirty="0" smtClean="0"/>
              <a:t> </a:t>
            </a:r>
            <a:r>
              <a:rPr lang="en-US" dirty="0" smtClean="0"/>
              <a:t>percent of the state in drought and this has been trending upwards over the last 3 months.  Most of the drought </a:t>
            </a:r>
            <a:r>
              <a:rPr lang="en-US" dirty="0" smtClean="0"/>
              <a:t>is severe </a:t>
            </a:r>
            <a:r>
              <a:rPr lang="en-US" dirty="0" smtClean="0"/>
              <a:t>(</a:t>
            </a:r>
            <a:r>
              <a:rPr lang="en-US" dirty="0" smtClean="0"/>
              <a:t>D2) or worse with </a:t>
            </a:r>
            <a:r>
              <a:rPr lang="en-US" dirty="0" smtClean="0"/>
              <a:t>some pockets of </a:t>
            </a:r>
            <a:r>
              <a:rPr lang="en-US" dirty="0" smtClean="0"/>
              <a:t>extreme (D3) drought</a:t>
            </a:r>
            <a:r>
              <a:rPr lang="en-US" dirty="0" smtClean="0"/>
              <a:t> </a:t>
            </a:r>
            <a:r>
              <a:rPr lang="en-US" dirty="0" smtClean="0"/>
              <a:t>in the </a:t>
            </a:r>
            <a:r>
              <a:rPr lang="en-US" dirty="0" smtClean="0"/>
              <a:t>Panhandle and southwest.</a:t>
            </a:r>
            <a:endParaRPr lang="en-US" dirty="0" smtClean="0"/>
          </a:p>
          <a:p>
            <a:pPr>
              <a:buFont typeface="Wingdings" panose="05000000000000000000" pitchFamily="2" charset="2"/>
              <a:buChar char="Ø"/>
            </a:pPr>
            <a:r>
              <a:rPr lang="en-US" dirty="0" smtClean="0"/>
              <a:t>The seasonal drought outlook has drought persisting in Nebraska through the end of </a:t>
            </a:r>
            <a:r>
              <a:rPr lang="en-US" dirty="0" smtClean="0"/>
              <a:t>February </a:t>
            </a:r>
            <a:r>
              <a:rPr lang="en-US" dirty="0" smtClean="0"/>
              <a:t>in the areas that are currently in drought.  </a:t>
            </a:r>
          </a:p>
          <a:p>
            <a:pPr>
              <a:buFont typeface="Wingdings" panose="05000000000000000000" pitchFamily="2" charset="2"/>
              <a:buChar char="Ø"/>
            </a:pPr>
            <a:endParaRPr lang="en-US" dirty="0" smtClean="0"/>
          </a:p>
          <a:p>
            <a:pPr>
              <a:buFont typeface="Wingdings" panose="05000000000000000000" pitchFamily="2" charset="2"/>
              <a:buChar char="Ø"/>
            </a:pPr>
            <a:endParaRPr lang="en-US" dirty="0"/>
          </a:p>
        </p:txBody>
      </p:sp>
      <p:sp>
        <p:nvSpPr>
          <p:cNvPr id="4" name="Footer Placeholder 3"/>
          <p:cNvSpPr>
            <a:spLocks noGrp="1"/>
          </p:cNvSpPr>
          <p:nvPr>
            <p:ph type="ftr" sz="quarter" idx="11"/>
          </p:nvPr>
        </p:nvSpPr>
        <p:spPr/>
        <p:txBody>
          <a:bodyPr/>
          <a:lstStyle/>
          <a:p>
            <a:r>
              <a:rPr lang="en-US" smtClean="0"/>
              <a:t>NATIONAL DROUGHT MITIGATION CENTER</a:t>
            </a:r>
            <a:endParaRPr lang="en-US" dirty="0"/>
          </a:p>
        </p:txBody>
      </p:sp>
    </p:spTree>
    <p:extLst>
      <p:ext uri="{BB962C8B-B14F-4D97-AF65-F5344CB8AC3E}">
        <p14:creationId xmlns:p14="http://schemas.microsoft.com/office/powerpoint/2010/main" val="255487127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i="1" dirty="0">
                <a:solidFill>
                  <a:srgbClr val="CC3300"/>
                </a:solidFill>
              </a:rPr>
              <a:t>Nebraska Water Supply Update…</a:t>
            </a:r>
            <a:br>
              <a:rPr lang="en-US" b="1" i="1" dirty="0">
                <a:solidFill>
                  <a:srgbClr val="CC3300"/>
                </a:solidFill>
              </a:rPr>
            </a:br>
            <a:endParaRPr lang="en-US" dirty="0"/>
          </a:p>
        </p:txBody>
      </p:sp>
      <p:sp>
        <p:nvSpPr>
          <p:cNvPr id="3" name="Footer Placeholder 2"/>
          <p:cNvSpPr>
            <a:spLocks noGrp="1"/>
          </p:cNvSpPr>
          <p:nvPr>
            <p:ph type="ftr" sz="quarter" idx="11"/>
          </p:nvPr>
        </p:nvSpPr>
        <p:spPr/>
        <p:txBody>
          <a:bodyPr/>
          <a:lstStyle/>
          <a:p>
            <a:r>
              <a:rPr lang="en-US" smtClean="0"/>
              <a:t>NATIONAL DROUGHT MITIGATION CENTER</a:t>
            </a:r>
            <a:endParaRPr lang="en-US" dirty="0"/>
          </a:p>
        </p:txBody>
      </p:sp>
    </p:spTree>
    <p:extLst>
      <p:ext uri="{BB962C8B-B14F-4D97-AF65-F5344CB8AC3E}">
        <p14:creationId xmlns:p14="http://schemas.microsoft.com/office/powerpoint/2010/main" val="333549061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1" y="0"/>
            <a:ext cx="12192001" cy="6858001"/>
          </a:xfrm>
          <a:prstGeom prst="rect">
            <a:avLst/>
          </a:prstGeom>
        </p:spPr>
      </p:pic>
      <p:sp>
        <p:nvSpPr>
          <p:cNvPr id="2" name="Footer Placeholder 1"/>
          <p:cNvSpPr>
            <a:spLocks noGrp="1"/>
          </p:cNvSpPr>
          <p:nvPr>
            <p:ph type="ftr" sz="quarter" idx="11"/>
          </p:nvPr>
        </p:nvSpPr>
        <p:spPr/>
        <p:txBody>
          <a:bodyPr/>
          <a:lstStyle/>
          <a:p>
            <a:r>
              <a:rPr lang="en-US" smtClean="0"/>
              <a:t>NATIONAL DROUGHT MITIGATION CENTER</a:t>
            </a:r>
            <a:endParaRPr lang="en-US" dirty="0"/>
          </a:p>
        </p:txBody>
      </p:sp>
      <p:sp>
        <p:nvSpPr>
          <p:cNvPr id="4" name="TextBox 8"/>
          <p:cNvSpPr txBox="1">
            <a:spLocks noChangeArrowheads="1"/>
          </p:cNvSpPr>
          <p:nvPr/>
        </p:nvSpPr>
        <p:spPr bwMode="auto">
          <a:xfrm>
            <a:off x="10287000" y="238898"/>
            <a:ext cx="1905000" cy="830997"/>
          </a:xfrm>
          <a:prstGeom prst="rect">
            <a:avLst/>
          </a:prstGeom>
          <a:noFill/>
          <a:ln w="9525">
            <a:noFill/>
            <a:miter lim="800000"/>
            <a:headEnd/>
            <a:tailEnd/>
          </a:ln>
        </p:spPr>
        <p:txBody>
          <a:bodyPr wrap="square">
            <a:spAutoFit/>
          </a:bodyPr>
          <a:lstStyle/>
          <a:p>
            <a:pPr>
              <a:spcBef>
                <a:spcPct val="20000"/>
              </a:spcBef>
            </a:pPr>
            <a:r>
              <a:rPr lang="en-US" sz="2400" b="1" dirty="0" smtClean="0">
                <a:solidFill>
                  <a:srgbClr val="FF0000"/>
                </a:solidFill>
              </a:rPr>
              <a:t>3243.4 </a:t>
            </a:r>
            <a:r>
              <a:rPr lang="en-US" sz="2400" b="1" dirty="0" smtClean="0">
                <a:solidFill>
                  <a:srgbClr val="FF0000"/>
                </a:solidFill>
              </a:rPr>
              <a:t>feet </a:t>
            </a:r>
            <a:r>
              <a:rPr lang="en-US" sz="2400" b="1" dirty="0" smtClean="0">
                <a:solidFill>
                  <a:srgbClr val="FF0000"/>
                </a:solidFill>
              </a:rPr>
              <a:t>66.8</a:t>
            </a:r>
            <a:r>
              <a:rPr lang="en-US" sz="2400" b="1" dirty="0" smtClean="0">
                <a:solidFill>
                  <a:srgbClr val="FF0000"/>
                </a:solidFill>
              </a:rPr>
              <a:t>% </a:t>
            </a:r>
            <a:r>
              <a:rPr lang="en-US" sz="2400" b="1" dirty="0">
                <a:solidFill>
                  <a:srgbClr val="FF0000"/>
                </a:solidFill>
              </a:rPr>
              <a:t>Full</a:t>
            </a:r>
          </a:p>
        </p:txBody>
      </p:sp>
      <p:sp>
        <p:nvSpPr>
          <p:cNvPr id="5" name="AutoShape 4"/>
          <p:cNvSpPr>
            <a:spLocks noChangeArrowheads="1"/>
          </p:cNvSpPr>
          <p:nvPr/>
        </p:nvSpPr>
        <p:spPr bwMode="auto">
          <a:xfrm>
            <a:off x="11744183" y="922984"/>
            <a:ext cx="147900" cy="544597"/>
          </a:xfrm>
          <a:prstGeom prst="upArrow">
            <a:avLst>
              <a:gd name="adj1" fmla="val 50000"/>
              <a:gd name="adj2" fmla="val 70000"/>
            </a:avLst>
          </a:prstGeom>
          <a:solidFill>
            <a:srgbClr val="FF0000"/>
          </a:solidFill>
          <a:ln w="6350" algn="ctr">
            <a:solidFill>
              <a:srgbClr val="FF0000"/>
            </a:solidFill>
            <a:miter lim="800000"/>
            <a:headEnd/>
            <a:tailEnd/>
          </a:ln>
          <a:scene3d>
            <a:camera prst="orthographicFront">
              <a:rot lat="0" lon="0" rev="10799999"/>
            </a:camera>
            <a:lightRig rig="threePt" dir="t"/>
          </a:scene3d>
        </p:spPr>
        <p:txBody>
          <a:bodyPr wrap="none" lIns="457200" anchor="ctr"/>
          <a:lstStyle/>
          <a:p>
            <a:pPr>
              <a:spcBef>
                <a:spcPct val="20000"/>
              </a:spcBef>
              <a:buFontTx/>
              <a:buChar char="–"/>
            </a:pPr>
            <a:endParaRPr lang="en-US">
              <a:solidFill>
                <a:prstClr val="black"/>
              </a:solidFill>
            </a:endParaRPr>
          </a:p>
        </p:txBody>
      </p:sp>
      <p:sp>
        <p:nvSpPr>
          <p:cNvPr id="6" name="Text Box 5"/>
          <p:cNvSpPr txBox="1">
            <a:spLocks noChangeArrowheads="1"/>
          </p:cNvSpPr>
          <p:nvPr/>
        </p:nvSpPr>
        <p:spPr bwMode="auto">
          <a:xfrm>
            <a:off x="3686185" y="5274276"/>
            <a:ext cx="5029200" cy="366713"/>
          </a:xfrm>
          <a:prstGeom prst="rect">
            <a:avLst/>
          </a:prstGeom>
          <a:noFill/>
          <a:ln w="9525" algn="ctr">
            <a:noFill/>
            <a:miter lim="800000"/>
            <a:headEnd/>
            <a:tailEnd/>
          </a:ln>
        </p:spPr>
        <p:txBody>
          <a:bodyPr lIns="457200">
            <a:spAutoFit/>
          </a:bodyPr>
          <a:lstStyle/>
          <a:p>
            <a:pPr marL="742950" indent="-285750" algn="ctr">
              <a:spcBef>
                <a:spcPct val="50000"/>
              </a:spcBef>
            </a:pPr>
            <a:r>
              <a:rPr lang="en-US" sz="1800" b="1" dirty="0">
                <a:solidFill>
                  <a:srgbClr val="0000FF"/>
                </a:solidFill>
              </a:rPr>
              <a:t>SOURCE: CNPPID www.cnppid.com</a:t>
            </a:r>
          </a:p>
        </p:txBody>
      </p:sp>
      <p:sp>
        <p:nvSpPr>
          <p:cNvPr id="8" name="TextBox 7"/>
          <p:cNvSpPr txBox="1"/>
          <p:nvPr/>
        </p:nvSpPr>
        <p:spPr>
          <a:xfrm>
            <a:off x="10110916" y="4343208"/>
            <a:ext cx="1866900" cy="861774"/>
          </a:xfrm>
          <a:prstGeom prst="rect">
            <a:avLst/>
          </a:prstGeom>
          <a:noFill/>
        </p:spPr>
        <p:txBody>
          <a:bodyPr wrap="square" rtlCol="0">
            <a:spAutoFit/>
          </a:bodyPr>
          <a:lstStyle/>
          <a:p>
            <a:r>
              <a:rPr lang="en-US" sz="2000" b="1" dirty="0">
                <a:solidFill>
                  <a:srgbClr val="FF0000"/>
                </a:solidFill>
              </a:rPr>
              <a:t>3246.3 feet 70.7% Full</a:t>
            </a:r>
          </a:p>
          <a:p>
            <a:r>
              <a:rPr lang="en-US" sz="1000" b="1" dirty="0" smtClean="0">
                <a:solidFill>
                  <a:srgbClr val="0000FF"/>
                </a:solidFill>
              </a:rPr>
              <a:t>July 2020</a:t>
            </a:r>
            <a:r>
              <a:rPr lang="en-US" sz="1000" b="1" dirty="0" smtClean="0">
                <a:solidFill>
                  <a:srgbClr val="0000FF"/>
                </a:solidFill>
              </a:rPr>
              <a:t> </a:t>
            </a:r>
            <a:r>
              <a:rPr lang="en-US" sz="1000" b="1" dirty="0" smtClean="0">
                <a:solidFill>
                  <a:srgbClr val="0000FF"/>
                </a:solidFill>
              </a:rPr>
              <a:t>CARC meeting</a:t>
            </a:r>
            <a:endParaRPr lang="en-US" sz="1000" b="1" dirty="0">
              <a:solidFill>
                <a:srgbClr val="0000FF"/>
              </a:solidFill>
            </a:endParaRPr>
          </a:p>
        </p:txBody>
      </p:sp>
    </p:spTree>
    <p:extLst>
      <p:ext uri="{BB962C8B-B14F-4D97-AF65-F5344CB8AC3E}">
        <p14:creationId xmlns:p14="http://schemas.microsoft.com/office/powerpoint/2010/main" val="7847186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1"/>
            <a:ext cx="12192000" cy="6858000"/>
          </a:xfrm>
          <a:prstGeom prst="rect">
            <a:avLst/>
          </a:prstGeom>
        </p:spPr>
      </p:pic>
      <p:sp>
        <p:nvSpPr>
          <p:cNvPr id="2" name="Footer Placeholder 1"/>
          <p:cNvSpPr>
            <a:spLocks noGrp="1"/>
          </p:cNvSpPr>
          <p:nvPr>
            <p:ph type="ftr" sz="quarter" idx="11"/>
          </p:nvPr>
        </p:nvSpPr>
        <p:spPr/>
        <p:txBody>
          <a:bodyPr/>
          <a:lstStyle/>
          <a:p>
            <a:r>
              <a:rPr lang="en-US" smtClean="0"/>
              <a:t>NATIONAL DROUGHT MITIGATION CENTER</a:t>
            </a:r>
            <a:endParaRPr lang="en-US" dirty="0"/>
          </a:p>
        </p:txBody>
      </p:sp>
      <p:sp>
        <p:nvSpPr>
          <p:cNvPr id="5" name="Down Arrow 4"/>
          <p:cNvSpPr/>
          <p:nvPr/>
        </p:nvSpPr>
        <p:spPr>
          <a:xfrm rot="10800000">
            <a:off x="1402757" y="1930045"/>
            <a:ext cx="143133" cy="601527"/>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5F4ED"/>
              </a:solidFill>
            </a:endParaRPr>
          </a:p>
        </p:txBody>
      </p:sp>
      <p:sp>
        <p:nvSpPr>
          <p:cNvPr id="6" name="TextBox 5"/>
          <p:cNvSpPr txBox="1"/>
          <p:nvPr/>
        </p:nvSpPr>
        <p:spPr>
          <a:xfrm>
            <a:off x="1474323" y="2230809"/>
            <a:ext cx="1866900" cy="861774"/>
          </a:xfrm>
          <a:prstGeom prst="rect">
            <a:avLst/>
          </a:prstGeom>
          <a:noFill/>
        </p:spPr>
        <p:txBody>
          <a:bodyPr wrap="square" rtlCol="0">
            <a:spAutoFit/>
          </a:bodyPr>
          <a:lstStyle/>
          <a:p>
            <a:r>
              <a:rPr lang="en-US" sz="2000" b="1" dirty="0" smtClean="0">
                <a:solidFill>
                  <a:srgbClr val="FF0000"/>
                </a:solidFill>
              </a:rPr>
              <a:t>3257.7 Feet</a:t>
            </a:r>
          </a:p>
          <a:p>
            <a:r>
              <a:rPr lang="en-US" sz="2000" b="1" dirty="0" smtClean="0">
                <a:solidFill>
                  <a:srgbClr val="FF0000"/>
                </a:solidFill>
              </a:rPr>
              <a:t>88.0% of Max</a:t>
            </a:r>
          </a:p>
          <a:p>
            <a:r>
              <a:rPr lang="en-US" sz="1000" b="1" dirty="0" smtClean="0">
                <a:solidFill>
                  <a:srgbClr val="0000FF"/>
                </a:solidFill>
              </a:rPr>
              <a:t>November 2019</a:t>
            </a:r>
            <a:endParaRPr lang="en-US" sz="1000" b="1" dirty="0">
              <a:solidFill>
                <a:srgbClr val="0000FF"/>
              </a:solidFill>
            </a:endParaRPr>
          </a:p>
        </p:txBody>
      </p:sp>
      <p:sp>
        <p:nvSpPr>
          <p:cNvPr id="8" name="TextBox 7"/>
          <p:cNvSpPr txBox="1"/>
          <p:nvPr/>
        </p:nvSpPr>
        <p:spPr>
          <a:xfrm>
            <a:off x="7466051" y="2230809"/>
            <a:ext cx="1866900" cy="861774"/>
          </a:xfrm>
          <a:prstGeom prst="rect">
            <a:avLst/>
          </a:prstGeom>
          <a:noFill/>
        </p:spPr>
        <p:txBody>
          <a:bodyPr wrap="square" rtlCol="0">
            <a:spAutoFit/>
          </a:bodyPr>
          <a:lstStyle/>
          <a:p>
            <a:r>
              <a:rPr lang="en-US" sz="2000" b="1" dirty="0" smtClean="0">
                <a:solidFill>
                  <a:srgbClr val="FF0000"/>
                </a:solidFill>
              </a:rPr>
              <a:t>3246.3 Feet</a:t>
            </a:r>
          </a:p>
          <a:p>
            <a:r>
              <a:rPr lang="en-US" sz="2000" b="1" dirty="0" smtClean="0">
                <a:solidFill>
                  <a:srgbClr val="FF0000"/>
                </a:solidFill>
              </a:rPr>
              <a:t>70.7% of Max</a:t>
            </a:r>
          </a:p>
          <a:p>
            <a:r>
              <a:rPr lang="en-US" sz="1000" b="1" dirty="0" smtClean="0">
                <a:solidFill>
                  <a:srgbClr val="0000FF"/>
                </a:solidFill>
              </a:rPr>
              <a:t>July 2020</a:t>
            </a:r>
            <a:endParaRPr lang="en-US" sz="1000" b="1" dirty="0">
              <a:solidFill>
                <a:srgbClr val="0000FF"/>
              </a:solidFill>
            </a:endParaRPr>
          </a:p>
        </p:txBody>
      </p:sp>
      <p:sp>
        <p:nvSpPr>
          <p:cNvPr id="10" name="Text Box 5"/>
          <p:cNvSpPr txBox="1">
            <a:spLocks noChangeArrowheads="1"/>
          </p:cNvSpPr>
          <p:nvPr/>
        </p:nvSpPr>
        <p:spPr bwMode="auto">
          <a:xfrm>
            <a:off x="3686185" y="5596639"/>
            <a:ext cx="5029200" cy="366713"/>
          </a:xfrm>
          <a:prstGeom prst="rect">
            <a:avLst/>
          </a:prstGeom>
          <a:noFill/>
          <a:ln w="9525" algn="ctr">
            <a:noFill/>
            <a:miter lim="800000"/>
            <a:headEnd/>
            <a:tailEnd/>
          </a:ln>
        </p:spPr>
        <p:txBody>
          <a:bodyPr lIns="457200">
            <a:spAutoFit/>
          </a:bodyPr>
          <a:lstStyle/>
          <a:p>
            <a:pPr marL="742950" indent="-285750" algn="ctr">
              <a:spcBef>
                <a:spcPct val="50000"/>
              </a:spcBef>
            </a:pPr>
            <a:r>
              <a:rPr lang="en-US" sz="1800" b="1" dirty="0">
                <a:solidFill>
                  <a:srgbClr val="0000FF"/>
                </a:solidFill>
              </a:rPr>
              <a:t>SOURCE: CNPPID www.cnppid.com</a:t>
            </a:r>
          </a:p>
        </p:txBody>
      </p:sp>
      <p:sp>
        <p:nvSpPr>
          <p:cNvPr id="12" name="Down Arrow 11"/>
          <p:cNvSpPr/>
          <p:nvPr/>
        </p:nvSpPr>
        <p:spPr>
          <a:xfrm>
            <a:off x="7839468" y="3208269"/>
            <a:ext cx="130619" cy="813648"/>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5F4ED"/>
              </a:solidFill>
            </a:endParaRPr>
          </a:p>
        </p:txBody>
      </p:sp>
      <p:sp>
        <p:nvSpPr>
          <p:cNvPr id="13" name="TextBox 12"/>
          <p:cNvSpPr txBox="1"/>
          <p:nvPr/>
        </p:nvSpPr>
        <p:spPr>
          <a:xfrm>
            <a:off x="9768526" y="3495317"/>
            <a:ext cx="1866900" cy="861774"/>
          </a:xfrm>
          <a:prstGeom prst="rect">
            <a:avLst/>
          </a:prstGeom>
          <a:noFill/>
        </p:spPr>
        <p:txBody>
          <a:bodyPr wrap="square" rtlCol="0">
            <a:spAutoFit/>
          </a:bodyPr>
          <a:lstStyle/>
          <a:p>
            <a:r>
              <a:rPr lang="en-US" sz="2000" b="1" dirty="0" smtClean="0">
                <a:solidFill>
                  <a:srgbClr val="FF0000"/>
                </a:solidFill>
              </a:rPr>
              <a:t>3243.4 </a:t>
            </a:r>
            <a:r>
              <a:rPr lang="en-US" sz="2000" b="1" dirty="0" smtClean="0">
                <a:solidFill>
                  <a:srgbClr val="FF0000"/>
                </a:solidFill>
              </a:rPr>
              <a:t>Feet</a:t>
            </a:r>
          </a:p>
          <a:p>
            <a:r>
              <a:rPr lang="en-US" sz="2000" b="1" dirty="0" smtClean="0">
                <a:solidFill>
                  <a:srgbClr val="FF0000"/>
                </a:solidFill>
              </a:rPr>
              <a:t>68.8</a:t>
            </a:r>
            <a:r>
              <a:rPr lang="en-US" sz="2000" b="1" dirty="0" smtClean="0">
                <a:solidFill>
                  <a:srgbClr val="FF0000"/>
                </a:solidFill>
              </a:rPr>
              <a:t>% </a:t>
            </a:r>
            <a:r>
              <a:rPr lang="en-US" sz="2000" b="1" dirty="0" smtClean="0">
                <a:solidFill>
                  <a:srgbClr val="FF0000"/>
                </a:solidFill>
              </a:rPr>
              <a:t>of Max</a:t>
            </a:r>
          </a:p>
          <a:p>
            <a:r>
              <a:rPr lang="en-US" sz="1000" b="1" dirty="0" smtClean="0">
                <a:solidFill>
                  <a:srgbClr val="0000FF"/>
                </a:solidFill>
              </a:rPr>
              <a:t>December </a:t>
            </a:r>
            <a:r>
              <a:rPr lang="en-US" sz="1000" b="1" dirty="0" smtClean="0">
                <a:solidFill>
                  <a:srgbClr val="0000FF"/>
                </a:solidFill>
              </a:rPr>
              <a:t>2020</a:t>
            </a:r>
            <a:endParaRPr lang="en-US" sz="1000" b="1" dirty="0">
              <a:solidFill>
                <a:srgbClr val="0000FF"/>
              </a:solidFill>
            </a:endParaRPr>
          </a:p>
        </p:txBody>
      </p:sp>
      <p:sp>
        <p:nvSpPr>
          <p:cNvPr id="14" name="Down Arrow 13"/>
          <p:cNvSpPr/>
          <p:nvPr/>
        </p:nvSpPr>
        <p:spPr>
          <a:xfrm>
            <a:off x="11394095" y="4021917"/>
            <a:ext cx="130619" cy="813648"/>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5F4ED"/>
              </a:solidFill>
            </a:endParaRPr>
          </a:p>
        </p:txBody>
      </p:sp>
    </p:spTree>
    <p:extLst>
      <p:ext uri="{BB962C8B-B14F-4D97-AF65-F5344CB8AC3E}">
        <p14:creationId xmlns:p14="http://schemas.microsoft.com/office/powerpoint/2010/main" val="32243505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 y="2250775"/>
            <a:ext cx="12192001" cy="3748585"/>
          </a:xfrm>
          <a:prstGeom prst="rect">
            <a:avLst/>
          </a:prstGeom>
        </p:spPr>
      </p:pic>
      <p:sp>
        <p:nvSpPr>
          <p:cNvPr id="9" name="Title 8"/>
          <p:cNvSpPr>
            <a:spLocks noGrp="1"/>
          </p:cNvSpPr>
          <p:nvPr>
            <p:ph type="title"/>
          </p:nvPr>
        </p:nvSpPr>
        <p:spPr/>
        <p:txBody>
          <a:bodyPr/>
          <a:lstStyle/>
          <a:p>
            <a:r>
              <a:rPr lang="en-US" dirty="0" smtClean="0"/>
              <a:t>December</a:t>
            </a:r>
            <a:r>
              <a:rPr lang="en-US" dirty="0" smtClean="0"/>
              <a:t> </a:t>
            </a:r>
            <a:r>
              <a:rPr lang="en-US" dirty="0" smtClean="0"/>
              <a:t>2020 </a:t>
            </a:r>
            <a:r>
              <a:rPr lang="en-US" dirty="0"/>
              <a:t>CARC Meeting</a:t>
            </a:r>
            <a:br>
              <a:rPr lang="en-US" dirty="0"/>
            </a:br>
            <a:endParaRPr lang="en-US" dirty="0"/>
          </a:p>
        </p:txBody>
      </p:sp>
      <p:sp>
        <p:nvSpPr>
          <p:cNvPr id="5" name="Footer Placeholder 4"/>
          <p:cNvSpPr>
            <a:spLocks noGrp="1"/>
          </p:cNvSpPr>
          <p:nvPr>
            <p:ph type="ftr" sz="quarter" idx="11"/>
          </p:nvPr>
        </p:nvSpPr>
        <p:spPr/>
        <p:txBody>
          <a:bodyPr/>
          <a:lstStyle/>
          <a:p>
            <a:r>
              <a:rPr lang="en-US" smtClean="0"/>
              <a:t>NATIONAL DROUGHT MITIGATION CENTER</a:t>
            </a:r>
            <a:endParaRPr lang="en-US" dirty="0"/>
          </a:p>
        </p:txBody>
      </p:sp>
      <p:pic>
        <p:nvPicPr>
          <p:cNvPr id="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08641" y="0"/>
            <a:ext cx="3383359" cy="228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 Box 5"/>
          <p:cNvSpPr txBox="1">
            <a:spLocks noChangeArrowheads="1"/>
          </p:cNvSpPr>
          <p:nvPr/>
        </p:nvSpPr>
        <p:spPr bwMode="auto">
          <a:xfrm>
            <a:off x="3101299" y="6006237"/>
            <a:ext cx="5029200" cy="366713"/>
          </a:xfrm>
          <a:prstGeom prst="rect">
            <a:avLst/>
          </a:prstGeom>
          <a:noFill/>
          <a:ln w="9525" algn="ctr">
            <a:noFill/>
            <a:miter lim="800000"/>
            <a:headEnd/>
            <a:tailEnd/>
          </a:ln>
        </p:spPr>
        <p:txBody>
          <a:bodyPr lIns="457200">
            <a:spAutoFit/>
          </a:bodyPr>
          <a:lstStyle/>
          <a:p>
            <a:pPr marL="742950" indent="-285750" algn="ctr">
              <a:spcBef>
                <a:spcPct val="50000"/>
              </a:spcBef>
            </a:pPr>
            <a:r>
              <a:rPr lang="en-US" sz="1800" b="1" dirty="0">
                <a:solidFill>
                  <a:srgbClr val="0000FF"/>
                </a:solidFill>
              </a:rPr>
              <a:t>SOURCE: CNPPID www.cnppid.com</a:t>
            </a:r>
          </a:p>
        </p:txBody>
      </p:sp>
      <p:sp>
        <p:nvSpPr>
          <p:cNvPr id="8" name="Oval 7"/>
          <p:cNvSpPr/>
          <p:nvPr/>
        </p:nvSpPr>
        <p:spPr>
          <a:xfrm>
            <a:off x="3781167" y="2921962"/>
            <a:ext cx="510746" cy="22242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3768810" y="5369289"/>
            <a:ext cx="510746" cy="17423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11495359" y="2847821"/>
            <a:ext cx="510746" cy="29656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11424793" y="5330801"/>
            <a:ext cx="510746" cy="25120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3781167" y="4449839"/>
            <a:ext cx="510746" cy="23516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11424793" y="4449839"/>
            <a:ext cx="510746" cy="23516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3781167" y="2600929"/>
            <a:ext cx="510746" cy="22242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11424793" y="2586593"/>
            <a:ext cx="510746" cy="22242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4219564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NATIONAL DROUGHT MITIGATION CENTER</a:t>
            </a:r>
            <a:endParaRPr lang="en-US" dirty="0"/>
          </a:p>
        </p:txBody>
      </p:sp>
      <p:pic>
        <p:nvPicPr>
          <p:cNvPr id="3" name="Picture 2"/>
          <p:cNvPicPr>
            <a:picLocks noChangeAspect="1"/>
          </p:cNvPicPr>
          <p:nvPr/>
        </p:nvPicPr>
        <p:blipFill>
          <a:blip r:embed="rId2"/>
          <a:stretch>
            <a:fillRect/>
          </a:stretch>
        </p:blipFill>
        <p:spPr>
          <a:xfrm>
            <a:off x="0" y="-1"/>
            <a:ext cx="12192000" cy="6858001"/>
          </a:xfrm>
          <a:prstGeom prst="rect">
            <a:avLst/>
          </a:prstGeom>
        </p:spPr>
      </p:pic>
    </p:spTree>
    <p:extLst>
      <p:ext uri="{BB962C8B-B14F-4D97-AF65-F5344CB8AC3E}">
        <p14:creationId xmlns:p14="http://schemas.microsoft.com/office/powerpoint/2010/main" val="389821235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280" y="576650"/>
            <a:ext cx="10058400" cy="1120346"/>
          </a:xfrm>
        </p:spPr>
        <p:txBody>
          <a:bodyPr>
            <a:normAutofit fontScale="90000"/>
          </a:bodyPr>
          <a:lstStyle/>
          <a:p>
            <a:pPr algn="ctr"/>
            <a:r>
              <a:rPr lang="en-US" sz="7200" b="1" dirty="0">
                <a:solidFill>
                  <a:srgbClr val="0000FF"/>
                </a:solidFill>
              </a:rPr>
              <a:t>Lake </a:t>
            </a:r>
            <a:r>
              <a:rPr lang="en-US" sz="7200" b="1" dirty="0" err="1">
                <a:solidFill>
                  <a:srgbClr val="0000FF"/>
                </a:solidFill>
              </a:rPr>
              <a:t>McConaughy</a:t>
            </a:r>
            <a:r>
              <a:rPr lang="en-US" sz="3600" b="1" dirty="0">
                <a:solidFill>
                  <a:srgbClr val="0000FF"/>
                </a:solidFill>
              </a:rPr>
              <a:t/>
            </a:r>
            <a:br>
              <a:rPr lang="en-US" sz="3600" b="1" dirty="0">
                <a:solidFill>
                  <a:srgbClr val="0000FF"/>
                </a:solidFill>
              </a:rPr>
            </a:br>
            <a:endParaRPr lang="en-US" dirty="0"/>
          </a:p>
        </p:txBody>
      </p:sp>
      <p:sp>
        <p:nvSpPr>
          <p:cNvPr id="3" name="Content Placeholder 2"/>
          <p:cNvSpPr>
            <a:spLocks noGrp="1"/>
          </p:cNvSpPr>
          <p:nvPr>
            <p:ph idx="1"/>
          </p:nvPr>
        </p:nvSpPr>
        <p:spPr>
          <a:xfrm>
            <a:off x="2259578" y="1696996"/>
            <a:ext cx="7676017" cy="4555523"/>
          </a:xfrm>
        </p:spPr>
        <p:txBody>
          <a:bodyPr>
            <a:normAutofit fontScale="77500" lnSpcReduction="20000"/>
          </a:bodyPr>
          <a:lstStyle/>
          <a:p>
            <a:pPr>
              <a:lnSpc>
                <a:spcPct val="150000"/>
              </a:lnSpc>
            </a:pPr>
            <a:r>
              <a:rPr lang="en-US" dirty="0"/>
              <a:t>Civil Engineer Tyler </a:t>
            </a:r>
            <a:r>
              <a:rPr lang="en-US" dirty="0" err="1"/>
              <a:t>Thulin</a:t>
            </a:r>
            <a:r>
              <a:rPr lang="en-US" dirty="0"/>
              <a:t> reported that Lake </a:t>
            </a:r>
            <a:r>
              <a:rPr lang="en-US" dirty="0" err="1"/>
              <a:t>McConaughy</a:t>
            </a:r>
            <a:r>
              <a:rPr lang="en-US" dirty="0"/>
              <a:t> is at elevation </a:t>
            </a:r>
            <a:r>
              <a:rPr lang="en-US" dirty="0" smtClean="0"/>
              <a:t>of </a:t>
            </a:r>
            <a:r>
              <a:rPr lang="en-US" dirty="0" smtClean="0"/>
              <a:t>3241.9 </a:t>
            </a:r>
            <a:r>
              <a:rPr lang="en-US" dirty="0"/>
              <a:t>feet above sea level, with storage at about 65 percent of capacity. Inflows to the lake have been around 1,200 cubic feet per second, about 300 </a:t>
            </a:r>
            <a:r>
              <a:rPr lang="en-US" dirty="0" err="1"/>
              <a:t>cfs</a:t>
            </a:r>
            <a:r>
              <a:rPr lang="en-US" dirty="0"/>
              <a:t> below normal for this time of year. </a:t>
            </a:r>
            <a:r>
              <a:rPr lang="en-US" dirty="0" err="1" smtClean="0"/>
              <a:t>Thulin</a:t>
            </a:r>
            <a:r>
              <a:rPr lang="en-US" dirty="0" smtClean="0"/>
              <a:t> also </a:t>
            </a:r>
            <a:r>
              <a:rPr lang="en-US" dirty="0"/>
              <a:t>reported that </a:t>
            </a:r>
            <a:r>
              <a:rPr lang="en-US" dirty="0" err="1"/>
              <a:t>hydrocycling</a:t>
            </a:r>
            <a:r>
              <a:rPr lang="en-US" dirty="0"/>
              <a:t> of the J-2 </a:t>
            </a:r>
            <a:r>
              <a:rPr lang="en-US" dirty="0" err="1"/>
              <a:t>Hydroplant</a:t>
            </a:r>
            <a:r>
              <a:rPr lang="en-US" dirty="0"/>
              <a:t> </a:t>
            </a:r>
            <a:r>
              <a:rPr lang="en-US" dirty="0" smtClean="0"/>
              <a:t>ended </a:t>
            </a:r>
            <a:r>
              <a:rPr lang="en-US" dirty="0"/>
              <a:t>on Nov. 10 and normal winter operations </a:t>
            </a:r>
            <a:r>
              <a:rPr lang="en-US" dirty="0" smtClean="0"/>
              <a:t>began </a:t>
            </a:r>
            <a:r>
              <a:rPr lang="en-US" dirty="0"/>
              <a:t>the following day. </a:t>
            </a:r>
            <a:r>
              <a:rPr lang="en-US" dirty="0" err="1"/>
              <a:t>Hydrocycling</a:t>
            </a:r>
            <a:r>
              <a:rPr lang="en-US" dirty="0"/>
              <a:t> takes place each spring and fall as required by an agreement with the U.S. Fish &amp; Wildlife Service to improve conditions on the Platte River during endangered whooping cranes’ migratory seasons. During the </a:t>
            </a:r>
            <a:r>
              <a:rPr lang="en-US" dirty="0" err="1"/>
              <a:t>hydrocycling</a:t>
            </a:r>
            <a:r>
              <a:rPr lang="en-US" dirty="0"/>
              <a:t> period, Johnson Lake’s level typically fluctuates from two to three feet as operations are adjusted to minimize the chance of significant flow changes in the Platte River that might affect roosting cranes. More information about </a:t>
            </a:r>
            <a:r>
              <a:rPr lang="en-US" dirty="0" err="1"/>
              <a:t>hydrocycling</a:t>
            </a:r>
            <a:r>
              <a:rPr lang="en-US" dirty="0"/>
              <a:t> is available on Central’s web site at www.cnppid.com/operations/johnson-lake-operations-2/.</a:t>
            </a:r>
            <a:endParaRPr lang="en-US" b="1" dirty="0">
              <a:solidFill>
                <a:srgbClr val="0000FF"/>
              </a:solidFill>
            </a:endParaRPr>
          </a:p>
          <a:p>
            <a:pPr>
              <a:lnSpc>
                <a:spcPct val="150000"/>
              </a:lnSpc>
            </a:pPr>
            <a:r>
              <a:rPr lang="en-US" b="1" dirty="0" smtClean="0">
                <a:solidFill>
                  <a:srgbClr val="0000FF"/>
                </a:solidFill>
              </a:rPr>
              <a:t>SOURCE</a:t>
            </a:r>
            <a:r>
              <a:rPr lang="en-US" b="1" dirty="0">
                <a:solidFill>
                  <a:srgbClr val="0000FF"/>
                </a:solidFill>
              </a:rPr>
              <a:t>: CNPPID News </a:t>
            </a:r>
            <a:r>
              <a:rPr lang="en-US" b="1" dirty="0" smtClean="0">
                <a:solidFill>
                  <a:srgbClr val="0000FF"/>
                </a:solidFill>
              </a:rPr>
              <a:t>Release, </a:t>
            </a:r>
            <a:r>
              <a:rPr lang="en-US" b="1" dirty="0" smtClean="0">
                <a:solidFill>
                  <a:srgbClr val="0000FF"/>
                </a:solidFill>
              </a:rPr>
              <a:t>November 2, </a:t>
            </a:r>
            <a:r>
              <a:rPr lang="en-US" b="1" dirty="0" smtClean="0">
                <a:solidFill>
                  <a:srgbClr val="0000FF"/>
                </a:solidFill>
              </a:rPr>
              <a:t>2020</a:t>
            </a:r>
            <a:endParaRPr lang="en-US" b="1" dirty="0">
              <a:solidFill>
                <a:srgbClr val="0000FF"/>
              </a:solidFill>
            </a:endParaRPr>
          </a:p>
          <a:p>
            <a:pPr marL="742950" indent="-285750" algn="ctr">
              <a:spcBef>
                <a:spcPct val="50000"/>
              </a:spcBef>
            </a:pPr>
            <a:r>
              <a:rPr lang="en-US" b="1" dirty="0">
                <a:solidFill>
                  <a:srgbClr val="0000FF"/>
                </a:solidFill>
              </a:rPr>
              <a:t> www.cnppid.com</a:t>
            </a:r>
          </a:p>
          <a:p>
            <a:endParaRPr lang="en-US" dirty="0"/>
          </a:p>
        </p:txBody>
      </p:sp>
      <p:sp>
        <p:nvSpPr>
          <p:cNvPr id="4" name="Footer Placeholder 3"/>
          <p:cNvSpPr>
            <a:spLocks noGrp="1"/>
          </p:cNvSpPr>
          <p:nvPr>
            <p:ph type="ftr" sz="quarter" idx="11"/>
          </p:nvPr>
        </p:nvSpPr>
        <p:spPr/>
        <p:txBody>
          <a:bodyPr/>
          <a:lstStyle/>
          <a:p>
            <a:r>
              <a:rPr lang="en-US" smtClean="0"/>
              <a:t>NATIONAL DROUGHT MITIGATION CENTER</a:t>
            </a:r>
            <a:endParaRPr lang="en-US" dirty="0"/>
          </a:p>
        </p:txBody>
      </p:sp>
    </p:spTree>
    <p:extLst>
      <p:ext uri="{BB962C8B-B14F-4D97-AF65-F5344CB8AC3E}">
        <p14:creationId xmlns:p14="http://schemas.microsoft.com/office/powerpoint/2010/main" val="153255247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2465" y="-550702"/>
            <a:ext cx="4184822" cy="5773490"/>
          </a:xfrm>
        </p:spPr>
        <p:txBody>
          <a:bodyPr>
            <a:normAutofit/>
          </a:bodyPr>
          <a:lstStyle/>
          <a:p>
            <a:pPr marL="742950" indent="-285750" algn="ctr">
              <a:spcBef>
                <a:spcPct val="20000"/>
              </a:spcBef>
            </a:pPr>
            <a:r>
              <a:rPr lang="en-US" sz="4400" b="1" dirty="0">
                <a:solidFill>
                  <a:schemeClr val="bg1"/>
                </a:solidFill>
              </a:rPr>
              <a:t>14-day average streamflow compared</a:t>
            </a:r>
            <a:br>
              <a:rPr lang="en-US" sz="4400" b="1" dirty="0">
                <a:solidFill>
                  <a:schemeClr val="bg1"/>
                </a:solidFill>
              </a:rPr>
            </a:br>
            <a:r>
              <a:rPr lang="en-US" sz="4400" b="1" dirty="0">
                <a:solidFill>
                  <a:schemeClr val="bg1"/>
                </a:solidFill>
              </a:rPr>
              <a:t>to historical streamflow for the day of year</a:t>
            </a:r>
            <a:r>
              <a:rPr lang="en-US" b="1" dirty="0">
                <a:solidFill>
                  <a:prstClr val="black"/>
                </a:solidFill>
              </a:rPr>
              <a:t/>
            </a:r>
            <a:br>
              <a:rPr lang="en-US" b="1" dirty="0">
                <a:solidFill>
                  <a:prstClr val="black"/>
                </a:solidFill>
              </a:rPr>
            </a:br>
            <a:endParaRPr lang="en-US" dirty="0"/>
          </a:p>
        </p:txBody>
      </p:sp>
      <p:sp>
        <p:nvSpPr>
          <p:cNvPr id="5" name="Footer Placeholder 4"/>
          <p:cNvSpPr>
            <a:spLocks noGrp="1"/>
          </p:cNvSpPr>
          <p:nvPr>
            <p:ph type="ftr" sz="quarter" idx="11"/>
          </p:nvPr>
        </p:nvSpPr>
        <p:spPr/>
        <p:txBody>
          <a:bodyPr/>
          <a:lstStyle/>
          <a:p>
            <a:r>
              <a:rPr lang="en-US" smtClean="0"/>
              <a:t>NATIONAL DROUGHT MITIGATION CENTER</a:t>
            </a:r>
            <a:endParaRPr lang="en-US" dirty="0"/>
          </a:p>
        </p:txBody>
      </p:sp>
      <p:pic>
        <p:nvPicPr>
          <p:cNvPr id="7" name="Picture 2" descr="map legend for 7-day average streamflow condition map"/>
          <p:cNvPicPr>
            <a:picLocks noChangeAspect="1" noChangeArrowheads="1"/>
          </p:cNvPicPr>
          <p:nvPr/>
        </p:nvPicPr>
        <p:blipFill>
          <a:blip r:embed="rId2" cstate="print"/>
          <a:srcRect/>
          <a:stretch>
            <a:fillRect/>
          </a:stretch>
        </p:blipFill>
        <p:spPr bwMode="auto">
          <a:xfrm>
            <a:off x="5755514" y="5227319"/>
            <a:ext cx="5561553" cy="1140530"/>
          </a:xfrm>
          <a:prstGeom prst="rect">
            <a:avLst/>
          </a:prstGeom>
          <a:noFill/>
          <a:ln w="9525">
            <a:noFill/>
            <a:miter lim="800000"/>
            <a:headEnd/>
            <a:tailEnd/>
          </a:ln>
        </p:spPr>
      </p:pic>
      <p:pic>
        <p:nvPicPr>
          <p:cNvPr id="4" name="Content Placeholder 3"/>
          <p:cNvPicPr>
            <a:picLocks noGrp="1" noChangeAspect="1"/>
          </p:cNvPicPr>
          <p:nvPr>
            <p:ph idx="1"/>
          </p:nvPr>
        </p:nvPicPr>
        <p:blipFill>
          <a:blip r:embed="rId3"/>
          <a:stretch>
            <a:fillRect/>
          </a:stretch>
        </p:blipFill>
        <p:spPr>
          <a:xfrm>
            <a:off x="3978876" y="46722"/>
            <a:ext cx="8213124" cy="5258661"/>
          </a:xfrm>
          <a:prstGeom prst="rect">
            <a:avLst/>
          </a:prstGeom>
        </p:spPr>
      </p:pic>
    </p:spTree>
    <p:extLst>
      <p:ext uri="{BB962C8B-B14F-4D97-AF65-F5344CB8AC3E}">
        <p14:creationId xmlns:p14="http://schemas.microsoft.com/office/powerpoint/2010/main" val="317654621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715015" y="0"/>
            <a:ext cx="8845893" cy="6835464"/>
          </a:xfrm>
          <a:prstGeom prst="rect">
            <a:avLst/>
          </a:prstGeom>
        </p:spPr>
      </p:pic>
      <p:sp>
        <p:nvSpPr>
          <p:cNvPr id="2" name="Footer Placeholder 1"/>
          <p:cNvSpPr>
            <a:spLocks noGrp="1"/>
          </p:cNvSpPr>
          <p:nvPr>
            <p:ph type="ftr" sz="quarter" idx="11"/>
          </p:nvPr>
        </p:nvSpPr>
        <p:spPr/>
        <p:txBody>
          <a:bodyPr/>
          <a:lstStyle/>
          <a:p>
            <a:r>
              <a:rPr lang="en-US" smtClean="0"/>
              <a:t>NATIONAL DROUGHT MITIGATION CENTER</a:t>
            </a:r>
            <a:endParaRPr lang="en-US" dirty="0"/>
          </a:p>
        </p:txBody>
      </p:sp>
      <p:sp>
        <p:nvSpPr>
          <p:cNvPr id="4" name="Oval 3"/>
          <p:cNvSpPr/>
          <p:nvPr/>
        </p:nvSpPr>
        <p:spPr>
          <a:xfrm>
            <a:off x="7306962" y="108214"/>
            <a:ext cx="2833816" cy="99677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1" y="3954162"/>
            <a:ext cx="3591697" cy="523220"/>
          </a:xfrm>
          <a:prstGeom prst="rect">
            <a:avLst/>
          </a:prstGeom>
          <a:noFill/>
        </p:spPr>
        <p:txBody>
          <a:bodyPr wrap="square" rtlCol="0">
            <a:spAutoFit/>
          </a:bodyPr>
          <a:lstStyle/>
          <a:p>
            <a:r>
              <a:rPr lang="en-US" sz="2800" dirty="0" smtClean="0">
                <a:solidFill>
                  <a:srgbClr val="FF0000"/>
                </a:solidFill>
              </a:rPr>
              <a:t>Last year at this time</a:t>
            </a:r>
            <a:r>
              <a:rPr lang="en-US" dirty="0" smtClean="0">
                <a:solidFill>
                  <a:srgbClr val="FF0000"/>
                </a:solidFill>
              </a:rPr>
              <a:t>…..</a:t>
            </a:r>
            <a:endParaRPr lang="en-US" dirty="0">
              <a:solidFill>
                <a:srgbClr val="FF0000"/>
              </a:solidFill>
            </a:endParaRPr>
          </a:p>
        </p:txBody>
      </p:sp>
    </p:spTree>
    <p:extLst>
      <p:ext uri="{BB962C8B-B14F-4D97-AF65-F5344CB8AC3E}">
        <p14:creationId xmlns:p14="http://schemas.microsoft.com/office/powerpoint/2010/main" val="382128874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2"/>
          <a:stretch>
            <a:fillRect/>
          </a:stretch>
        </p:blipFill>
        <p:spPr>
          <a:xfrm>
            <a:off x="3855270" y="821345"/>
            <a:ext cx="8573910" cy="4401443"/>
          </a:xfrm>
          <a:prstGeom prst="rect">
            <a:avLst/>
          </a:prstGeom>
        </p:spPr>
      </p:pic>
      <p:sp>
        <p:nvSpPr>
          <p:cNvPr id="2" name="Title 1"/>
          <p:cNvSpPr>
            <a:spLocks noGrp="1"/>
          </p:cNvSpPr>
          <p:nvPr>
            <p:ph type="title"/>
          </p:nvPr>
        </p:nvSpPr>
        <p:spPr>
          <a:xfrm>
            <a:off x="-362465" y="-550702"/>
            <a:ext cx="4184822" cy="5773490"/>
          </a:xfrm>
        </p:spPr>
        <p:txBody>
          <a:bodyPr>
            <a:normAutofit/>
          </a:bodyPr>
          <a:lstStyle/>
          <a:p>
            <a:pPr marL="742950" indent="-285750" algn="ctr">
              <a:spcBef>
                <a:spcPct val="20000"/>
              </a:spcBef>
            </a:pPr>
            <a:r>
              <a:rPr lang="en-US" sz="4400" b="1" dirty="0">
                <a:solidFill>
                  <a:schemeClr val="bg1"/>
                </a:solidFill>
              </a:rPr>
              <a:t>14-day average streamflow compared</a:t>
            </a:r>
            <a:br>
              <a:rPr lang="en-US" sz="4400" b="1" dirty="0">
                <a:solidFill>
                  <a:schemeClr val="bg1"/>
                </a:solidFill>
              </a:rPr>
            </a:br>
            <a:r>
              <a:rPr lang="en-US" sz="4400" b="1" dirty="0">
                <a:solidFill>
                  <a:schemeClr val="bg1"/>
                </a:solidFill>
              </a:rPr>
              <a:t>to historical streamflow for the day of year</a:t>
            </a:r>
            <a:r>
              <a:rPr lang="en-US" b="1" dirty="0">
                <a:solidFill>
                  <a:prstClr val="black"/>
                </a:solidFill>
              </a:rPr>
              <a:t/>
            </a:r>
            <a:br>
              <a:rPr lang="en-US" b="1" dirty="0">
                <a:solidFill>
                  <a:prstClr val="black"/>
                </a:solidFill>
              </a:rPr>
            </a:br>
            <a:endParaRPr lang="en-US" dirty="0"/>
          </a:p>
        </p:txBody>
      </p:sp>
      <p:sp>
        <p:nvSpPr>
          <p:cNvPr id="5" name="Footer Placeholder 4"/>
          <p:cNvSpPr>
            <a:spLocks noGrp="1"/>
          </p:cNvSpPr>
          <p:nvPr>
            <p:ph type="ftr" sz="quarter" idx="11"/>
          </p:nvPr>
        </p:nvSpPr>
        <p:spPr/>
        <p:txBody>
          <a:bodyPr/>
          <a:lstStyle/>
          <a:p>
            <a:r>
              <a:rPr lang="en-US" smtClean="0"/>
              <a:t>NATIONAL DROUGHT MITIGATION CENTER</a:t>
            </a:r>
            <a:endParaRPr lang="en-US" dirty="0"/>
          </a:p>
        </p:txBody>
      </p:sp>
      <p:pic>
        <p:nvPicPr>
          <p:cNvPr id="7" name="Picture 2" descr="map legend for 7-day average streamflow condition map"/>
          <p:cNvPicPr>
            <a:picLocks noChangeAspect="1" noChangeArrowheads="1"/>
          </p:cNvPicPr>
          <p:nvPr/>
        </p:nvPicPr>
        <p:blipFill>
          <a:blip r:embed="rId3" cstate="print"/>
          <a:srcRect/>
          <a:stretch>
            <a:fillRect/>
          </a:stretch>
        </p:blipFill>
        <p:spPr bwMode="auto">
          <a:xfrm>
            <a:off x="5755514" y="5227319"/>
            <a:ext cx="5561553" cy="1140530"/>
          </a:xfrm>
          <a:prstGeom prst="rect">
            <a:avLst/>
          </a:prstGeom>
          <a:noFill/>
          <a:ln w="9525">
            <a:noFill/>
            <a:miter lim="800000"/>
            <a:headEnd/>
            <a:tailEnd/>
          </a:ln>
        </p:spPr>
      </p:pic>
      <p:sp>
        <p:nvSpPr>
          <p:cNvPr id="8" name="TextBox 24"/>
          <p:cNvSpPr txBox="1">
            <a:spLocks noChangeArrowheads="1"/>
          </p:cNvSpPr>
          <p:nvPr/>
        </p:nvSpPr>
        <p:spPr bwMode="auto">
          <a:xfrm>
            <a:off x="4559643" y="2337133"/>
            <a:ext cx="1600200" cy="338554"/>
          </a:xfrm>
          <a:prstGeom prst="rect">
            <a:avLst/>
          </a:prstGeom>
          <a:noFill/>
          <a:ln w="9525">
            <a:noFill/>
            <a:miter lim="800000"/>
            <a:headEnd/>
            <a:tailEnd/>
          </a:ln>
        </p:spPr>
        <p:txBody>
          <a:bodyPr>
            <a:spAutoFit/>
          </a:bodyPr>
          <a:lstStyle/>
          <a:p>
            <a:pPr>
              <a:spcBef>
                <a:spcPct val="20000"/>
              </a:spcBef>
            </a:pPr>
            <a:r>
              <a:rPr lang="en-US" sz="1600" b="1" dirty="0" smtClean="0">
                <a:solidFill>
                  <a:srgbClr val="FF0000"/>
                </a:solidFill>
              </a:rPr>
              <a:t>1</a:t>
            </a:r>
            <a:r>
              <a:rPr lang="en-US" sz="1600" b="1" dirty="0" smtClean="0">
                <a:solidFill>
                  <a:srgbClr val="FF0000"/>
                </a:solidFill>
              </a:rPr>
              <a:t>2</a:t>
            </a:r>
            <a:r>
              <a:rPr lang="en-US" sz="1600" b="1" baseline="30000" dirty="0" smtClean="0">
                <a:solidFill>
                  <a:srgbClr val="FF0000"/>
                </a:solidFill>
              </a:rPr>
              <a:t>th</a:t>
            </a:r>
            <a:r>
              <a:rPr lang="en-US" sz="1600" b="1" dirty="0" smtClean="0">
                <a:solidFill>
                  <a:srgbClr val="FF0000"/>
                </a:solidFill>
              </a:rPr>
              <a:t> </a:t>
            </a:r>
            <a:r>
              <a:rPr lang="en-US" sz="1600" b="1" dirty="0" smtClean="0">
                <a:solidFill>
                  <a:srgbClr val="FF0000"/>
                </a:solidFill>
              </a:rPr>
              <a:t>Percentile</a:t>
            </a:r>
            <a:endParaRPr lang="en-US" sz="1600" b="1" dirty="0">
              <a:solidFill>
                <a:srgbClr val="FF0000"/>
              </a:solidFill>
            </a:endParaRPr>
          </a:p>
        </p:txBody>
      </p:sp>
      <p:sp>
        <p:nvSpPr>
          <p:cNvPr id="9" name="TextBox 28"/>
          <p:cNvSpPr txBox="1">
            <a:spLocks noChangeArrowheads="1"/>
          </p:cNvSpPr>
          <p:nvPr/>
        </p:nvSpPr>
        <p:spPr bwMode="auto">
          <a:xfrm>
            <a:off x="5671584" y="3968670"/>
            <a:ext cx="1600200" cy="338554"/>
          </a:xfrm>
          <a:prstGeom prst="rect">
            <a:avLst/>
          </a:prstGeom>
          <a:noFill/>
          <a:ln w="9525">
            <a:noFill/>
            <a:miter lim="800000"/>
            <a:headEnd/>
            <a:tailEnd/>
          </a:ln>
        </p:spPr>
        <p:txBody>
          <a:bodyPr>
            <a:spAutoFit/>
          </a:bodyPr>
          <a:lstStyle/>
          <a:p>
            <a:pPr>
              <a:spcBef>
                <a:spcPct val="20000"/>
              </a:spcBef>
            </a:pPr>
            <a:r>
              <a:rPr lang="en-US" sz="1600" b="1" dirty="0" smtClean="0">
                <a:solidFill>
                  <a:srgbClr val="FF0000"/>
                </a:solidFill>
              </a:rPr>
              <a:t>1</a:t>
            </a:r>
            <a:r>
              <a:rPr lang="en-US" sz="1600" b="1" baseline="30000" dirty="0" smtClean="0">
                <a:solidFill>
                  <a:srgbClr val="FF0000"/>
                </a:solidFill>
              </a:rPr>
              <a:t>st</a:t>
            </a:r>
            <a:r>
              <a:rPr lang="en-US" sz="1600" b="1" dirty="0" smtClean="0">
                <a:solidFill>
                  <a:srgbClr val="FF0000"/>
                </a:solidFill>
              </a:rPr>
              <a:t>Percentile</a:t>
            </a:r>
            <a:endParaRPr lang="en-US" sz="1600" b="1" dirty="0">
              <a:solidFill>
                <a:srgbClr val="FF0000"/>
              </a:solidFill>
            </a:endParaRPr>
          </a:p>
        </p:txBody>
      </p:sp>
      <p:cxnSp>
        <p:nvCxnSpPr>
          <p:cNvPr id="10" name="Straight Arrow Connector 9"/>
          <p:cNvCxnSpPr/>
          <p:nvPr/>
        </p:nvCxnSpPr>
        <p:spPr bwMode="auto">
          <a:xfrm flipH="1">
            <a:off x="6465670" y="4350354"/>
            <a:ext cx="135739" cy="314248"/>
          </a:xfrm>
          <a:prstGeom prst="straightConnector1">
            <a:avLst/>
          </a:prstGeom>
          <a:ln w="28575">
            <a:solidFill>
              <a:srgbClr val="FF0000"/>
            </a:solidFill>
            <a:headEnd type="none" w="med" len="med"/>
            <a:tailEnd type="arrow"/>
          </a:ln>
        </p:spPr>
        <p:style>
          <a:lnRef idx="1">
            <a:schemeClr val="accent1"/>
          </a:lnRef>
          <a:fillRef idx="0">
            <a:schemeClr val="accent1"/>
          </a:fillRef>
          <a:effectRef idx="0">
            <a:schemeClr val="accent1"/>
          </a:effectRef>
          <a:fontRef idx="minor">
            <a:schemeClr val="tx1"/>
          </a:fontRef>
        </p:style>
      </p:cxnSp>
      <p:sp>
        <p:nvSpPr>
          <p:cNvPr id="11" name="TextBox 24"/>
          <p:cNvSpPr txBox="1">
            <a:spLocks noChangeArrowheads="1"/>
          </p:cNvSpPr>
          <p:nvPr/>
        </p:nvSpPr>
        <p:spPr bwMode="auto">
          <a:xfrm>
            <a:off x="6943076" y="3753425"/>
            <a:ext cx="1600200" cy="338554"/>
          </a:xfrm>
          <a:prstGeom prst="rect">
            <a:avLst/>
          </a:prstGeom>
          <a:noFill/>
          <a:ln w="9525">
            <a:noFill/>
            <a:miter lim="800000"/>
            <a:headEnd/>
            <a:tailEnd/>
          </a:ln>
        </p:spPr>
        <p:txBody>
          <a:bodyPr>
            <a:spAutoFit/>
          </a:bodyPr>
          <a:lstStyle/>
          <a:p>
            <a:pPr>
              <a:spcBef>
                <a:spcPct val="20000"/>
              </a:spcBef>
            </a:pPr>
            <a:r>
              <a:rPr lang="en-US" sz="1600" b="1" dirty="0" smtClean="0">
                <a:solidFill>
                  <a:srgbClr val="FF0000"/>
                </a:solidFill>
              </a:rPr>
              <a:t>8</a:t>
            </a:r>
            <a:r>
              <a:rPr lang="en-US" sz="1600" b="1" baseline="30000" dirty="0" smtClean="0">
                <a:solidFill>
                  <a:srgbClr val="FF0000"/>
                </a:solidFill>
              </a:rPr>
              <a:t>th</a:t>
            </a:r>
            <a:r>
              <a:rPr lang="en-US" sz="1600" b="1" dirty="0" smtClean="0">
                <a:solidFill>
                  <a:srgbClr val="FF0000"/>
                </a:solidFill>
              </a:rPr>
              <a:t> </a:t>
            </a:r>
            <a:r>
              <a:rPr lang="en-US" sz="1600" b="1" dirty="0">
                <a:solidFill>
                  <a:srgbClr val="FF0000"/>
                </a:solidFill>
              </a:rPr>
              <a:t>Percentile</a:t>
            </a:r>
          </a:p>
        </p:txBody>
      </p:sp>
      <p:cxnSp>
        <p:nvCxnSpPr>
          <p:cNvPr id="12" name="Straight Arrow Connector 11"/>
          <p:cNvCxnSpPr/>
          <p:nvPr/>
        </p:nvCxnSpPr>
        <p:spPr bwMode="auto">
          <a:xfrm flipH="1">
            <a:off x="7235576" y="4150100"/>
            <a:ext cx="135739" cy="314248"/>
          </a:xfrm>
          <a:prstGeom prst="straightConnector1">
            <a:avLst/>
          </a:prstGeom>
          <a:ln w="28575">
            <a:solidFill>
              <a:srgbClr val="FF0000"/>
            </a:solidFill>
            <a:headEnd type="none" w="med" len="med"/>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bwMode="auto">
          <a:xfrm flipH="1">
            <a:off x="9597108" y="3968670"/>
            <a:ext cx="135739" cy="314248"/>
          </a:xfrm>
          <a:prstGeom prst="straightConnector1">
            <a:avLst/>
          </a:prstGeom>
          <a:ln w="28575">
            <a:solidFill>
              <a:srgbClr val="FF0000"/>
            </a:solidFill>
            <a:headEnd type="none" w="med" len="med"/>
            <a:tailEnd type="arrow"/>
          </a:ln>
        </p:spPr>
        <p:style>
          <a:lnRef idx="1">
            <a:schemeClr val="accent1"/>
          </a:lnRef>
          <a:fillRef idx="0">
            <a:schemeClr val="accent1"/>
          </a:fillRef>
          <a:effectRef idx="0">
            <a:schemeClr val="accent1"/>
          </a:effectRef>
          <a:fontRef idx="minor">
            <a:schemeClr val="tx1"/>
          </a:fontRef>
        </p:style>
      </p:cxnSp>
      <p:sp>
        <p:nvSpPr>
          <p:cNvPr id="15" name="TextBox 24"/>
          <p:cNvSpPr txBox="1">
            <a:spLocks noChangeArrowheads="1"/>
          </p:cNvSpPr>
          <p:nvPr/>
        </p:nvSpPr>
        <p:spPr bwMode="auto">
          <a:xfrm>
            <a:off x="9088098" y="3720284"/>
            <a:ext cx="1600200" cy="338554"/>
          </a:xfrm>
          <a:prstGeom prst="rect">
            <a:avLst/>
          </a:prstGeom>
          <a:noFill/>
          <a:ln w="9525">
            <a:noFill/>
            <a:miter lim="800000"/>
            <a:headEnd/>
            <a:tailEnd/>
          </a:ln>
        </p:spPr>
        <p:txBody>
          <a:bodyPr>
            <a:spAutoFit/>
          </a:bodyPr>
          <a:lstStyle/>
          <a:p>
            <a:pPr>
              <a:spcBef>
                <a:spcPct val="20000"/>
              </a:spcBef>
            </a:pPr>
            <a:r>
              <a:rPr lang="en-US" sz="1600" b="1" dirty="0" smtClean="0">
                <a:solidFill>
                  <a:srgbClr val="FF0000"/>
                </a:solidFill>
              </a:rPr>
              <a:t>18</a:t>
            </a:r>
            <a:r>
              <a:rPr lang="en-US" sz="1600" b="1" baseline="30000" dirty="0" smtClean="0">
                <a:solidFill>
                  <a:srgbClr val="FF0000"/>
                </a:solidFill>
              </a:rPr>
              <a:t>th</a:t>
            </a:r>
            <a:r>
              <a:rPr lang="en-US" sz="1600" b="1" dirty="0" smtClean="0">
                <a:solidFill>
                  <a:srgbClr val="FF0000"/>
                </a:solidFill>
              </a:rPr>
              <a:t>Percentile</a:t>
            </a:r>
            <a:endParaRPr lang="en-US" sz="1600" b="1" dirty="0">
              <a:solidFill>
                <a:srgbClr val="FF0000"/>
              </a:solidFill>
            </a:endParaRPr>
          </a:p>
        </p:txBody>
      </p:sp>
      <p:sp>
        <p:nvSpPr>
          <p:cNvPr id="17" name="TextBox 24"/>
          <p:cNvSpPr txBox="1">
            <a:spLocks noChangeArrowheads="1"/>
          </p:cNvSpPr>
          <p:nvPr/>
        </p:nvSpPr>
        <p:spPr bwMode="auto">
          <a:xfrm>
            <a:off x="6542025" y="1362705"/>
            <a:ext cx="1600200" cy="338554"/>
          </a:xfrm>
          <a:prstGeom prst="rect">
            <a:avLst/>
          </a:prstGeom>
          <a:noFill/>
          <a:ln w="9525">
            <a:noFill/>
            <a:miter lim="800000"/>
            <a:headEnd/>
            <a:tailEnd/>
          </a:ln>
        </p:spPr>
        <p:txBody>
          <a:bodyPr>
            <a:spAutoFit/>
          </a:bodyPr>
          <a:lstStyle/>
          <a:p>
            <a:pPr>
              <a:spcBef>
                <a:spcPct val="20000"/>
              </a:spcBef>
            </a:pPr>
            <a:r>
              <a:rPr lang="en-US" sz="1600" b="1" dirty="0" smtClean="0">
                <a:solidFill>
                  <a:srgbClr val="FF0000"/>
                </a:solidFill>
              </a:rPr>
              <a:t>95</a:t>
            </a:r>
            <a:r>
              <a:rPr lang="en-US" sz="1600" b="1" baseline="30000" dirty="0" smtClean="0">
                <a:solidFill>
                  <a:srgbClr val="FF0000"/>
                </a:solidFill>
              </a:rPr>
              <a:t>th</a:t>
            </a:r>
            <a:r>
              <a:rPr lang="en-US" sz="1600" b="1" dirty="0" smtClean="0">
                <a:solidFill>
                  <a:srgbClr val="FF0000"/>
                </a:solidFill>
              </a:rPr>
              <a:t> </a:t>
            </a:r>
            <a:r>
              <a:rPr lang="en-US" sz="1600" b="1" dirty="0">
                <a:solidFill>
                  <a:srgbClr val="FF0000"/>
                </a:solidFill>
              </a:rPr>
              <a:t>Percentile</a:t>
            </a:r>
          </a:p>
        </p:txBody>
      </p:sp>
      <p:sp>
        <p:nvSpPr>
          <p:cNvPr id="18" name="TextBox 24"/>
          <p:cNvSpPr txBox="1">
            <a:spLocks noChangeArrowheads="1"/>
          </p:cNvSpPr>
          <p:nvPr/>
        </p:nvSpPr>
        <p:spPr bwMode="auto">
          <a:xfrm>
            <a:off x="8989785" y="2932509"/>
            <a:ext cx="1600200" cy="338554"/>
          </a:xfrm>
          <a:prstGeom prst="rect">
            <a:avLst/>
          </a:prstGeom>
          <a:noFill/>
          <a:ln w="9525">
            <a:noFill/>
            <a:miter lim="800000"/>
            <a:headEnd/>
            <a:tailEnd/>
          </a:ln>
        </p:spPr>
        <p:txBody>
          <a:bodyPr>
            <a:spAutoFit/>
          </a:bodyPr>
          <a:lstStyle/>
          <a:p>
            <a:pPr>
              <a:spcBef>
                <a:spcPct val="20000"/>
              </a:spcBef>
            </a:pPr>
            <a:r>
              <a:rPr lang="en-US" sz="1600" b="1" dirty="0" smtClean="0">
                <a:solidFill>
                  <a:srgbClr val="FF0000"/>
                </a:solidFill>
              </a:rPr>
              <a:t>21</a:t>
            </a:r>
            <a:r>
              <a:rPr lang="en-US" sz="1600" b="1" baseline="30000" dirty="0" smtClean="0">
                <a:solidFill>
                  <a:srgbClr val="FF0000"/>
                </a:solidFill>
              </a:rPr>
              <a:t>ts</a:t>
            </a:r>
            <a:r>
              <a:rPr lang="en-US" sz="1600" b="1" dirty="0" smtClean="0">
                <a:solidFill>
                  <a:srgbClr val="FF0000"/>
                </a:solidFill>
              </a:rPr>
              <a:t> </a:t>
            </a:r>
            <a:r>
              <a:rPr lang="en-US" sz="1600" b="1" dirty="0">
                <a:solidFill>
                  <a:srgbClr val="FF0000"/>
                </a:solidFill>
              </a:rPr>
              <a:t>Percentile</a:t>
            </a:r>
          </a:p>
        </p:txBody>
      </p:sp>
    </p:spTree>
    <p:extLst>
      <p:ext uri="{BB962C8B-B14F-4D97-AF65-F5344CB8AC3E}">
        <p14:creationId xmlns:p14="http://schemas.microsoft.com/office/powerpoint/2010/main" val="164862836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8387" y="0"/>
            <a:ext cx="10058400" cy="1450757"/>
          </a:xfrm>
        </p:spPr>
        <p:txBody>
          <a:bodyPr/>
          <a:lstStyle/>
          <a:p>
            <a:pPr algn="ctr"/>
            <a:r>
              <a:rPr lang="en-US" b="1" dirty="0">
                <a:solidFill>
                  <a:srgbClr val="0000FF"/>
                </a:solidFill>
              </a:rPr>
              <a:t>Republican River Basin</a:t>
            </a:r>
            <a:endParaRPr lang="en-US" dirty="0"/>
          </a:p>
        </p:txBody>
      </p:sp>
      <p:sp>
        <p:nvSpPr>
          <p:cNvPr id="4" name="Footer Placeholder 3"/>
          <p:cNvSpPr>
            <a:spLocks noGrp="1"/>
          </p:cNvSpPr>
          <p:nvPr>
            <p:ph type="ftr" sz="quarter" idx="11"/>
          </p:nvPr>
        </p:nvSpPr>
        <p:spPr/>
        <p:txBody>
          <a:bodyPr/>
          <a:lstStyle/>
          <a:p>
            <a:r>
              <a:rPr lang="en-US" smtClean="0"/>
              <a:t>NATIONAL DROUGHT MITIGATION CENTER</a:t>
            </a:r>
            <a:endParaRPr lang="en-US" dirty="0"/>
          </a:p>
        </p:txBody>
      </p:sp>
      <p:sp>
        <p:nvSpPr>
          <p:cNvPr id="3" name="Content Placeholder 2"/>
          <p:cNvSpPr>
            <a:spLocks noGrp="1"/>
          </p:cNvSpPr>
          <p:nvPr>
            <p:ph idx="4294967295"/>
          </p:nvPr>
        </p:nvSpPr>
        <p:spPr>
          <a:xfrm>
            <a:off x="1068387" y="1813279"/>
            <a:ext cx="10058400" cy="4022725"/>
          </a:xfrm>
        </p:spPr>
        <p:txBody>
          <a:bodyPr/>
          <a:lstStyle/>
          <a:p>
            <a:r>
              <a:rPr lang="en-US" sz="2800" b="1" u="sng" dirty="0"/>
              <a:t>Hugh Butler:</a:t>
            </a:r>
            <a:r>
              <a:rPr lang="en-US" sz="2800" b="1" dirty="0"/>
              <a:t>  </a:t>
            </a:r>
            <a:r>
              <a:rPr lang="en-US" dirty="0" smtClean="0"/>
              <a:t>49.9</a:t>
            </a:r>
            <a:r>
              <a:rPr lang="en-US" dirty="0" smtClean="0"/>
              <a:t>%(</a:t>
            </a:r>
            <a:r>
              <a:rPr lang="en-US" dirty="0" smtClean="0">
                <a:solidFill>
                  <a:srgbClr val="FF0000"/>
                </a:solidFill>
              </a:rPr>
              <a:t>59.0%</a:t>
            </a:r>
            <a:r>
              <a:rPr lang="en-US" dirty="0" smtClean="0"/>
              <a:t>) </a:t>
            </a:r>
            <a:r>
              <a:rPr lang="en-US" dirty="0"/>
              <a:t>of conservation pool</a:t>
            </a:r>
          </a:p>
          <a:p>
            <a:r>
              <a:rPr lang="en-US" sz="2800" b="1" u="sng" dirty="0"/>
              <a:t>Enders:</a:t>
            </a:r>
            <a:r>
              <a:rPr lang="en-US" sz="2800" dirty="0"/>
              <a:t> </a:t>
            </a:r>
            <a:r>
              <a:rPr lang="en-US" dirty="0" smtClean="0"/>
              <a:t>19.9</a:t>
            </a:r>
            <a:r>
              <a:rPr lang="en-US" dirty="0" smtClean="0"/>
              <a:t>% </a:t>
            </a:r>
            <a:r>
              <a:rPr lang="en-US" dirty="0" smtClean="0"/>
              <a:t>(</a:t>
            </a:r>
            <a:r>
              <a:rPr lang="en-US" dirty="0" smtClean="0">
                <a:solidFill>
                  <a:srgbClr val="FF0000"/>
                </a:solidFill>
              </a:rPr>
              <a:t>22.5%</a:t>
            </a:r>
            <a:r>
              <a:rPr lang="en-US" dirty="0" smtClean="0"/>
              <a:t>) </a:t>
            </a:r>
            <a:r>
              <a:rPr lang="en-US" dirty="0"/>
              <a:t>of conservation pool</a:t>
            </a:r>
          </a:p>
          <a:p>
            <a:r>
              <a:rPr lang="en-US" sz="2800" b="1" u="sng" dirty="0"/>
              <a:t>Harry Strunk:</a:t>
            </a:r>
            <a:r>
              <a:rPr lang="en-US" sz="2800" b="1" dirty="0"/>
              <a:t> </a:t>
            </a:r>
            <a:r>
              <a:rPr lang="en-US" dirty="0" smtClean="0"/>
              <a:t>67.2</a:t>
            </a:r>
            <a:r>
              <a:rPr lang="en-US" dirty="0" smtClean="0"/>
              <a:t>%(</a:t>
            </a:r>
            <a:r>
              <a:rPr lang="en-US" dirty="0" smtClean="0">
                <a:solidFill>
                  <a:srgbClr val="FF0000"/>
                </a:solidFill>
              </a:rPr>
              <a:t>74.2</a:t>
            </a:r>
            <a:r>
              <a:rPr lang="en-US" dirty="0" smtClean="0">
                <a:solidFill>
                  <a:srgbClr val="FF0000"/>
                </a:solidFill>
              </a:rPr>
              <a:t>%</a:t>
            </a:r>
            <a:r>
              <a:rPr lang="en-US" dirty="0" smtClean="0"/>
              <a:t>) </a:t>
            </a:r>
            <a:r>
              <a:rPr lang="en-US" dirty="0"/>
              <a:t>of conservation pool</a:t>
            </a:r>
          </a:p>
          <a:p>
            <a:r>
              <a:rPr lang="en-US" sz="2800" b="1" u="sng" dirty="0"/>
              <a:t>Swanson:</a:t>
            </a:r>
            <a:r>
              <a:rPr lang="en-US" sz="2800" dirty="0"/>
              <a:t> </a:t>
            </a:r>
            <a:r>
              <a:rPr lang="en-US" dirty="0" smtClean="0"/>
              <a:t>49</a:t>
            </a:r>
            <a:r>
              <a:rPr lang="en-US" dirty="0" smtClean="0"/>
              <a:t>.4</a:t>
            </a:r>
            <a:r>
              <a:rPr lang="en-US" dirty="0" smtClean="0"/>
              <a:t>% (</a:t>
            </a:r>
            <a:r>
              <a:rPr lang="en-US" dirty="0" smtClean="0">
                <a:solidFill>
                  <a:srgbClr val="FF0000"/>
                </a:solidFill>
              </a:rPr>
              <a:t>57.4%</a:t>
            </a:r>
            <a:r>
              <a:rPr lang="en-US" dirty="0" smtClean="0"/>
              <a:t>) </a:t>
            </a:r>
            <a:r>
              <a:rPr lang="en-US" dirty="0"/>
              <a:t>of conservation pool</a:t>
            </a:r>
          </a:p>
          <a:p>
            <a:endParaRPr lang="en-US" dirty="0"/>
          </a:p>
        </p:txBody>
      </p:sp>
      <p:pic>
        <p:nvPicPr>
          <p:cNvPr id="5" name="Picture 6"/>
          <p:cNvPicPr>
            <a:picLocks noChangeAspect="1" noChangeArrowheads="1"/>
          </p:cNvPicPr>
          <p:nvPr/>
        </p:nvPicPr>
        <p:blipFill>
          <a:blip r:embed="rId2" cstate="print"/>
          <a:srcRect/>
          <a:stretch>
            <a:fillRect/>
          </a:stretch>
        </p:blipFill>
        <p:spPr bwMode="auto">
          <a:xfrm>
            <a:off x="4876800" y="3929448"/>
            <a:ext cx="6652402" cy="3019168"/>
          </a:xfrm>
          <a:prstGeom prst="rect">
            <a:avLst/>
          </a:prstGeom>
          <a:noFill/>
          <a:ln w="9525" algn="ctr">
            <a:noFill/>
            <a:miter lim="800000"/>
            <a:headEnd/>
            <a:tailEnd/>
          </a:ln>
        </p:spPr>
      </p:pic>
      <p:sp>
        <p:nvSpPr>
          <p:cNvPr id="6" name="TextBox 5"/>
          <p:cNvSpPr txBox="1"/>
          <p:nvPr/>
        </p:nvSpPr>
        <p:spPr>
          <a:xfrm>
            <a:off x="1068387" y="4079724"/>
            <a:ext cx="1960605" cy="400110"/>
          </a:xfrm>
          <a:prstGeom prst="rect">
            <a:avLst/>
          </a:prstGeom>
          <a:noFill/>
        </p:spPr>
        <p:txBody>
          <a:bodyPr wrap="square" rtlCol="0">
            <a:spAutoFit/>
          </a:bodyPr>
          <a:lstStyle/>
          <a:p>
            <a:r>
              <a:rPr lang="en-US" sz="1000" dirty="0" smtClean="0">
                <a:solidFill>
                  <a:srgbClr val="FF0000"/>
                </a:solidFill>
              </a:rPr>
              <a:t>*values in red are from the last CARC meeting in </a:t>
            </a:r>
            <a:r>
              <a:rPr lang="en-US" sz="1000" dirty="0" smtClean="0">
                <a:solidFill>
                  <a:srgbClr val="FF0000"/>
                </a:solidFill>
              </a:rPr>
              <a:t>July 2020.</a:t>
            </a:r>
            <a:endParaRPr lang="en-US" sz="1000" dirty="0">
              <a:solidFill>
                <a:srgbClr val="FF0000"/>
              </a:solidFill>
            </a:endParaRPr>
          </a:p>
        </p:txBody>
      </p:sp>
      <p:sp>
        <p:nvSpPr>
          <p:cNvPr id="7" name="Text Box 5"/>
          <p:cNvSpPr txBox="1">
            <a:spLocks noChangeArrowheads="1"/>
          </p:cNvSpPr>
          <p:nvPr/>
        </p:nvSpPr>
        <p:spPr bwMode="auto">
          <a:xfrm>
            <a:off x="-381000" y="5869094"/>
            <a:ext cx="7086600" cy="784830"/>
          </a:xfrm>
          <a:prstGeom prst="rect">
            <a:avLst/>
          </a:prstGeom>
          <a:noFill/>
          <a:ln w="9525" algn="ctr">
            <a:noFill/>
            <a:miter lim="800000"/>
            <a:headEnd/>
            <a:tailEnd/>
          </a:ln>
        </p:spPr>
        <p:txBody>
          <a:bodyPr lIns="457200">
            <a:spAutoFit/>
          </a:bodyPr>
          <a:lstStyle/>
          <a:p>
            <a:pPr marL="742950" indent="-285750" algn="ctr">
              <a:spcBef>
                <a:spcPct val="50000"/>
              </a:spcBef>
            </a:pPr>
            <a:r>
              <a:rPr lang="en-US" sz="1800" b="1" dirty="0">
                <a:solidFill>
                  <a:srgbClr val="0000FF"/>
                </a:solidFill>
              </a:rPr>
              <a:t>Source: BOR  http://</a:t>
            </a:r>
            <a:r>
              <a:rPr lang="en-US" sz="1800" b="1" dirty="0" smtClean="0">
                <a:solidFill>
                  <a:srgbClr val="0000FF"/>
                </a:solidFill>
              </a:rPr>
              <a:t>www.usbr.gov/gp/lakes_reservoirs</a:t>
            </a:r>
            <a:endParaRPr lang="en-US" sz="1800" b="1" dirty="0">
              <a:solidFill>
                <a:srgbClr val="0066FF"/>
              </a:solidFill>
            </a:endParaRPr>
          </a:p>
          <a:p>
            <a:pPr marL="742950" indent="-285750" algn="ctr">
              <a:spcBef>
                <a:spcPct val="50000"/>
              </a:spcBef>
            </a:pPr>
            <a:endParaRPr lang="en-US" sz="1800" b="1" dirty="0">
              <a:solidFill>
                <a:srgbClr val="0066FF"/>
              </a:solidFill>
            </a:endParaRPr>
          </a:p>
        </p:txBody>
      </p:sp>
    </p:spTree>
    <p:extLst>
      <p:ext uri="{BB962C8B-B14F-4D97-AF65-F5344CB8AC3E}">
        <p14:creationId xmlns:p14="http://schemas.microsoft.com/office/powerpoint/2010/main" val="365369108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solidFill>
                  <a:srgbClr val="0000FF"/>
                </a:solidFill>
              </a:rPr>
              <a:t>Republican River Basin</a:t>
            </a:r>
            <a:endParaRPr lang="en-US" dirty="0"/>
          </a:p>
        </p:txBody>
      </p:sp>
      <p:sp>
        <p:nvSpPr>
          <p:cNvPr id="3" name="Content Placeholder 2"/>
          <p:cNvSpPr>
            <a:spLocks noGrp="1"/>
          </p:cNvSpPr>
          <p:nvPr>
            <p:ph idx="1"/>
          </p:nvPr>
        </p:nvSpPr>
        <p:spPr/>
        <p:txBody>
          <a:bodyPr/>
          <a:lstStyle/>
          <a:p>
            <a:pPr>
              <a:buNone/>
            </a:pPr>
            <a:r>
              <a:rPr lang="en-US" b="1" u="sng" dirty="0"/>
              <a:t>Harlan County Current Conditions</a:t>
            </a:r>
          </a:p>
          <a:p>
            <a:pPr>
              <a:buClr>
                <a:srgbClr val="C00000"/>
              </a:buClr>
              <a:buFont typeface="Wingdings" pitchFamily="2" charset="2"/>
              <a:buChar char="ü"/>
            </a:pPr>
            <a:r>
              <a:rPr lang="en-US" dirty="0"/>
              <a:t>Conservation Pool is </a:t>
            </a:r>
            <a:r>
              <a:rPr lang="en-US" dirty="0" smtClean="0"/>
              <a:t>88.0</a:t>
            </a:r>
            <a:r>
              <a:rPr lang="en-US" dirty="0" smtClean="0"/>
              <a:t>% </a:t>
            </a:r>
            <a:r>
              <a:rPr lang="en-US" dirty="0"/>
              <a:t>full </a:t>
            </a:r>
            <a:r>
              <a:rPr lang="en-US" dirty="0" smtClean="0"/>
              <a:t>(</a:t>
            </a:r>
            <a:r>
              <a:rPr lang="en-US" dirty="0" smtClean="0">
                <a:solidFill>
                  <a:srgbClr val="FF0000"/>
                </a:solidFill>
              </a:rPr>
              <a:t>98.7</a:t>
            </a:r>
            <a:r>
              <a:rPr lang="en-US" dirty="0" smtClean="0">
                <a:solidFill>
                  <a:srgbClr val="FF0000"/>
                </a:solidFill>
              </a:rPr>
              <a:t>%</a:t>
            </a:r>
            <a:r>
              <a:rPr lang="en-US" dirty="0" smtClean="0"/>
              <a:t>) </a:t>
            </a:r>
            <a:endParaRPr lang="en-US" dirty="0"/>
          </a:p>
          <a:p>
            <a:pPr marL="0" indent="0">
              <a:buClr>
                <a:srgbClr val="C00000"/>
              </a:buClr>
              <a:buNone/>
            </a:pPr>
            <a:endParaRPr lang="en-US" dirty="0"/>
          </a:p>
          <a:p>
            <a:pPr>
              <a:buClr>
                <a:srgbClr val="C00000"/>
              </a:buClr>
              <a:buFont typeface="Wingdings" pitchFamily="2" charset="2"/>
              <a:buChar char="ü"/>
            </a:pPr>
            <a:r>
              <a:rPr lang="en-US" dirty="0" smtClean="0"/>
              <a:t>276,399</a:t>
            </a:r>
            <a:r>
              <a:rPr lang="en-US" dirty="0" smtClean="0"/>
              <a:t> </a:t>
            </a:r>
            <a:r>
              <a:rPr lang="en-US" dirty="0" smtClean="0"/>
              <a:t>Acre-Feet </a:t>
            </a:r>
            <a:r>
              <a:rPr lang="en-US" dirty="0"/>
              <a:t>in storage compared to </a:t>
            </a:r>
            <a:r>
              <a:rPr lang="en-US" dirty="0" smtClean="0">
                <a:solidFill>
                  <a:srgbClr val="FF0000"/>
                </a:solidFill>
              </a:rPr>
              <a:t>309,877</a:t>
            </a:r>
            <a:r>
              <a:rPr lang="en-US" dirty="0" smtClean="0"/>
              <a:t> </a:t>
            </a:r>
            <a:r>
              <a:rPr lang="en-US" dirty="0"/>
              <a:t>Acre-Feet (AF) of water in storage during </a:t>
            </a:r>
            <a:r>
              <a:rPr lang="en-US" dirty="0" smtClean="0"/>
              <a:t>July 2020</a:t>
            </a:r>
            <a:endParaRPr lang="en-US" dirty="0"/>
          </a:p>
          <a:p>
            <a:pPr marL="0" indent="0">
              <a:buClr>
                <a:srgbClr val="C00000"/>
              </a:buClr>
              <a:buNone/>
            </a:pPr>
            <a:endParaRPr lang="en-US" dirty="0"/>
          </a:p>
          <a:p>
            <a:pPr>
              <a:buClr>
                <a:srgbClr val="C00000"/>
              </a:buClr>
              <a:buFont typeface="Wingdings" pitchFamily="2" charset="2"/>
              <a:buChar char="ü"/>
            </a:pPr>
            <a:r>
              <a:rPr lang="en-US" dirty="0"/>
              <a:t>Last year at this time, </a:t>
            </a:r>
            <a:r>
              <a:rPr lang="en-US" dirty="0" smtClean="0"/>
              <a:t>359,314</a:t>
            </a:r>
            <a:r>
              <a:rPr lang="en-US" dirty="0" smtClean="0"/>
              <a:t> </a:t>
            </a:r>
            <a:r>
              <a:rPr lang="en-US" dirty="0"/>
              <a:t>AF was in </a:t>
            </a:r>
            <a:r>
              <a:rPr lang="en-US" dirty="0" smtClean="0"/>
              <a:t>storage </a:t>
            </a:r>
            <a:r>
              <a:rPr lang="en-US" dirty="0" smtClean="0"/>
              <a:t>(</a:t>
            </a:r>
            <a:r>
              <a:rPr lang="en-US" dirty="0" smtClean="0"/>
              <a:t>December 2020</a:t>
            </a:r>
            <a:r>
              <a:rPr lang="en-US" dirty="0" smtClean="0"/>
              <a:t>)</a:t>
            </a:r>
            <a:endParaRPr lang="en-US" dirty="0"/>
          </a:p>
          <a:p>
            <a:pPr marL="0" indent="0">
              <a:buClr>
                <a:srgbClr val="C00000"/>
              </a:buClr>
              <a:buNone/>
            </a:pPr>
            <a:endParaRPr lang="en-US" dirty="0"/>
          </a:p>
          <a:p>
            <a:pPr>
              <a:buClr>
                <a:srgbClr val="C00000"/>
              </a:buClr>
              <a:buFont typeface="Wingdings" pitchFamily="2" charset="2"/>
              <a:buChar char="ü"/>
            </a:pPr>
            <a:r>
              <a:rPr lang="en-US" dirty="0"/>
              <a:t>Historical average storage for this time of the year is </a:t>
            </a:r>
            <a:r>
              <a:rPr lang="en-US" dirty="0" smtClean="0"/>
              <a:t>347,004</a:t>
            </a:r>
            <a:r>
              <a:rPr lang="en-US" dirty="0" smtClean="0"/>
              <a:t> </a:t>
            </a:r>
            <a:r>
              <a:rPr lang="en-US" dirty="0" smtClean="0"/>
              <a:t>AF</a:t>
            </a:r>
            <a:endParaRPr lang="en-US" dirty="0"/>
          </a:p>
          <a:p>
            <a:endParaRPr lang="en-US" dirty="0"/>
          </a:p>
        </p:txBody>
      </p:sp>
      <p:sp>
        <p:nvSpPr>
          <p:cNvPr id="4" name="Footer Placeholder 3"/>
          <p:cNvSpPr>
            <a:spLocks noGrp="1"/>
          </p:cNvSpPr>
          <p:nvPr>
            <p:ph type="ftr" sz="quarter" idx="11"/>
          </p:nvPr>
        </p:nvSpPr>
        <p:spPr/>
        <p:txBody>
          <a:bodyPr/>
          <a:lstStyle/>
          <a:p>
            <a:r>
              <a:rPr lang="en-US" smtClean="0"/>
              <a:t>NATIONAL DROUGHT MITIGATION CENTER</a:t>
            </a:r>
            <a:endParaRPr lang="en-US" dirty="0"/>
          </a:p>
        </p:txBody>
      </p:sp>
      <p:sp>
        <p:nvSpPr>
          <p:cNvPr id="5" name="TextBox 4"/>
          <p:cNvSpPr txBox="1"/>
          <p:nvPr/>
        </p:nvSpPr>
        <p:spPr>
          <a:xfrm>
            <a:off x="9326880" y="1929648"/>
            <a:ext cx="1960605" cy="400110"/>
          </a:xfrm>
          <a:prstGeom prst="rect">
            <a:avLst/>
          </a:prstGeom>
          <a:noFill/>
        </p:spPr>
        <p:txBody>
          <a:bodyPr wrap="square" rtlCol="0">
            <a:spAutoFit/>
          </a:bodyPr>
          <a:lstStyle/>
          <a:p>
            <a:r>
              <a:rPr lang="en-US" sz="1000" dirty="0" smtClean="0">
                <a:solidFill>
                  <a:srgbClr val="FF0000"/>
                </a:solidFill>
              </a:rPr>
              <a:t>*values in red are from the last CARC meeting in </a:t>
            </a:r>
            <a:r>
              <a:rPr lang="en-US" sz="1000" dirty="0" smtClean="0">
                <a:solidFill>
                  <a:srgbClr val="FF0000"/>
                </a:solidFill>
              </a:rPr>
              <a:t>July 2020</a:t>
            </a:r>
            <a:endParaRPr lang="en-US" sz="1000" dirty="0">
              <a:solidFill>
                <a:srgbClr val="FF0000"/>
              </a:solidFill>
            </a:endParaRPr>
          </a:p>
        </p:txBody>
      </p:sp>
      <p:sp>
        <p:nvSpPr>
          <p:cNvPr id="6" name="Text Box 6"/>
          <p:cNvSpPr txBox="1">
            <a:spLocks noChangeArrowheads="1"/>
          </p:cNvSpPr>
          <p:nvPr/>
        </p:nvSpPr>
        <p:spPr bwMode="auto">
          <a:xfrm>
            <a:off x="2582925" y="5996164"/>
            <a:ext cx="6400800" cy="336550"/>
          </a:xfrm>
          <a:prstGeom prst="rect">
            <a:avLst/>
          </a:prstGeom>
          <a:noFill/>
          <a:ln w="9525" algn="ctr">
            <a:noFill/>
            <a:miter lim="800000"/>
            <a:headEnd/>
            <a:tailEnd/>
          </a:ln>
        </p:spPr>
        <p:txBody>
          <a:bodyPr lIns="457200">
            <a:spAutoFit/>
          </a:bodyPr>
          <a:lstStyle/>
          <a:p>
            <a:pPr marL="742950" indent="-285750" algn="ctr">
              <a:spcBef>
                <a:spcPct val="50000"/>
              </a:spcBef>
            </a:pPr>
            <a:r>
              <a:rPr lang="en-US" sz="1600" b="1" dirty="0">
                <a:solidFill>
                  <a:srgbClr val="0000FF"/>
                </a:solidFill>
              </a:rPr>
              <a:t>Source: BOR http://www.usbr.gov/gp/lakes_reservoirs/</a:t>
            </a:r>
          </a:p>
        </p:txBody>
      </p:sp>
    </p:spTree>
    <p:extLst>
      <p:ext uri="{BB962C8B-B14F-4D97-AF65-F5344CB8AC3E}">
        <p14:creationId xmlns:p14="http://schemas.microsoft.com/office/powerpoint/2010/main" val="48942547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solidFill>
                  <a:srgbClr val="C00000"/>
                </a:solidFill>
              </a:rPr>
              <a:t>Water Supply Summary</a:t>
            </a:r>
            <a:endParaRPr lang="en-US" dirty="0"/>
          </a:p>
        </p:txBody>
      </p:sp>
      <p:sp>
        <p:nvSpPr>
          <p:cNvPr id="3" name="Content Placeholder 2"/>
          <p:cNvSpPr>
            <a:spLocks noGrp="1"/>
          </p:cNvSpPr>
          <p:nvPr>
            <p:ph idx="1"/>
          </p:nvPr>
        </p:nvSpPr>
        <p:spPr>
          <a:xfrm>
            <a:off x="1097280" y="1845734"/>
            <a:ext cx="10058400" cy="4431498"/>
          </a:xfrm>
        </p:spPr>
        <p:txBody>
          <a:bodyPr>
            <a:normAutofit/>
          </a:bodyPr>
          <a:lstStyle/>
          <a:p>
            <a:pPr>
              <a:buFont typeface="Wingdings" panose="05000000000000000000" pitchFamily="2" charset="2"/>
              <a:buChar char="Ø"/>
            </a:pPr>
            <a:r>
              <a:rPr lang="en-US" dirty="0" smtClean="0"/>
              <a:t>Lake </a:t>
            </a:r>
            <a:r>
              <a:rPr lang="en-US" dirty="0" err="1" smtClean="0"/>
              <a:t>McConaughy</a:t>
            </a:r>
            <a:r>
              <a:rPr lang="en-US" dirty="0" smtClean="0"/>
              <a:t> is currently </a:t>
            </a:r>
            <a:r>
              <a:rPr lang="en-US" dirty="0" smtClean="0"/>
              <a:t>68.8</a:t>
            </a:r>
            <a:r>
              <a:rPr lang="en-US" dirty="0" smtClean="0"/>
              <a:t> </a:t>
            </a:r>
            <a:r>
              <a:rPr lang="en-US" dirty="0" smtClean="0"/>
              <a:t>percent of capacity and has been </a:t>
            </a:r>
            <a:r>
              <a:rPr lang="en-US" dirty="0" smtClean="0"/>
              <a:t>rising slowly since the end of the irrigation season.  </a:t>
            </a:r>
            <a:endParaRPr lang="en-US" dirty="0" smtClean="0"/>
          </a:p>
          <a:p>
            <a:pPr marL="0" indent="0">
              <a:buNone/>
            </a:pPr>
            <a:endParaRPr lang="en-US" dirty="0" smtClean="0"/>
          </a:p>
          <a:p>
            <a:pPr>
              <a:buFont typeface="Wingdings" panose="05000000000000000000" pitchFamily="2" charset="2"/>
              <a:buChar char="Ø"/>
            </a:pPr>
            <a:r>
              <a:rPr lang="en-US" dirty="0" smtClean="0"/>
              <a:t>The Republican River basin reservoirs are </a:t>
            </a:r>
            <a:r>
              <a:rPr lang="en-US" dirty="0" smtClean="0"/>
              <a:t>lower tha</a:t>
            </a:r>
            <a:r>
              <a:rPr lang="en-US" dirty="0" smtClean="0"/>
              <a:t>n they were in July 2020</a:t>
            </a:r>
            <a:r>
              <a:rPr lang="en-US" dirty="0" smtClean="0"/>
              <a:t> </a:t>
            </a:r>
            <a:r>
              <a:rPr lang="en-US" dirty="0" smtClean="0"/>
              <a:t>as water levels stabilized </a:t>
            </a:r>
            <a:r>
              <a:rPr lang="en-US" dirty="0" smtClean="0"/>
              <a:t>and in some cases rising after the irrigation season.</a:t>
            </a:r>
            <a:endParaRPr lang="en-US" dirty="0" smtClean="0"/>
          </a:p>
          <a:p>
            <a:pPr marL="0" indent="0">
              <a:buNone/>
            </a:pPr>
            <a:endParaRPr lang="en-US" dirty="0" smtClean="0"/>
          </a:p>
          <a:p>
            <a:pPr>
              <a:buFont typeface="Wingdings" panose="05000000000000000000" pitchFamily="2" charset="2"/>
              <a:buChar char="Ø"/>
            </a:pPr>
            <a:r>
              <a:rPr lang="en-US" dirty="0" smtClean="0"/>
              <a:t>Harlan County Reservoir is holding </a:t>
            </a:r>
            <a:r>
              <a:rPr lang="en-US" dirty="0" smtClean="0"/>
              <a:t>about 33,478 </a:t>
            </a:r>
            <a:r>
              <a:rPr lang="en-US" dirty="0" smtClean="0"/>
              <a:t>acre-feet less water now than in </a:t>
            </a:r>
            <a:r>
              <a:rPr lang="en-US" dirty="0" smtClean="0"/>
              <a:t>July 2020.</a:t>
            </a:r>
            <a:endParaRPr lang="en-US" dirty="0" smtClean="0"/>
          </a:p>
          <a:p>
            <a:pPr marL="0" indent="0">
              <a:buNone/>
            </a:pPr>
            <a:endParaRPr lang="en-US" dirty="0" smtClean="0"/>
          </a:p>
          <a:p>
            <a:pPr>
              <a:buFont typeface="Wingdings" panose="05000000000000000000" pitchFamily="2" charset="2"/>
              <a:buChar char="Ø"/>
            </a:pPr>
            <a:r>
              <a:rPr lang="en-US" dirty="0" smtClean="0"/>
              <a:t>Harlan County </a:t>
            </a:r>
            <a:r>
              <a:rPr lang="en-US" dirty="0" smtClean="0"/>
              <a:t>about 70,605 </a:t>
            </a:r>
            <a:r>
              <a:rPr lang="en-US" dirty="0" smtClean="0"/>
              <a:t>acre-feet above average for this time of year.</a:t>
            </a:r>
          </a:p>
          <a:p>
            <a:pPr>
              <a:buFont typeface="Wingdings" panose="05000000000000000000" pitchFamily="2" charset="2"/>
              <a:buChar char="Ø"/>
            </a:pPr>
            <a:endParaRPr lang="en-US" dirty="0" smtClean="0"/>
          </a:p>
          <a:p>
            <a:pPr>
              <a:buFont typeface="Wingdings" panose="05000000000000000000" pitchFamily="2" charset="2"/>
              <a:buChar char="Ø"/>
            </a:pPr>
            <a:endParaRPr lang="en-US" dirty="0"/>
          </a:p>
        </p:txBody>
      </p:sp>
      <p:sp>
        <p:nvSpPr>
          <p:cNvPr id="4" name="Footer Placeholder 3"/>
          <p:cNvSpPr>
            <a:spLocks noGrp="1"/>
          </p:cNvSpPr>
          <p:nvPr>
            <p:ph type="ftr" sz="quarter" idx="11"/>
          </p:nvPr>
        </p:nvSpPr>
        <p:spPr/>
        <p:txBody>
          <a:bodyPr/>
          <a:lstStyle/>
          <a:p>
            <a:r>
              <a:rPr lang="en-US" smtClean="0"/>
              <a:t>NATIONAL DROUGHT MITIGATION CENTER</a:t>
            </a:r>
            <a:endParaRPr lang="en-US" dirty="0"/>
          </a:p>
        </p:txBody>
      </p:sp>
    </p:spTree>
    <p:extLst>
      <p:ext uri="{BB962C8B-B14F-4D97-AF65-F5344CB8AC3E}">
        <p14:creationId xmlns:p14="http://schemas.microsoft.com/office/powerpoint/2010/main" val="60132760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2858530" y="3264258"/>
            <a:ext cx="6096000" cy="1754326"/>
          </a:xfrm>
          <a:prstGeom prst="rect">
            <a:avLst/>
          </a:prstGeom>
        </p:spPr>
        <p:txBody>
          <a:bodyPr>
            <a:spAutoFit/>
          </a:bodyPr>
          <a:lstStyle/>
          <a:p>
            <a:pPr marL="342900" indent="-342900" algn="ctr">
              <a:lnSpc>
                <a:spcPct val="90000"/>
              </a:lnSpc>
              <a:spcBef>
                <a:spcPct val="0"/>
              </a:spcBef>
              <a:buFontTx/>
              <a:buChar char=" "/>
            </a:pPr>
            <a:r>
              <a:rPr lang="en-US" sz="4000" b="1" dirty="0">
                <a:solidFill>
                  <a:srgbClr val="663300"/>
                </a:solidFill>
              </a:rPr>
              <a:t>Brian Fuchs</a:t>
            </a:r>
          </a:p>
          <a:p>
            <a:pPr algn="ctr">
              <a:lnSpc>
                <a:spcPct val="90000"/>
              </a:lnSpc>
              <a:spcBef>
                <a:spcPct val="0"/>
              </a:spcBef>
            </a:pPr>
            <a:r>
              <a:rPr lang="en-US" sz="4000" b="1" dirty="0">
                <a:solidFill>
                  <a:srgbClr val="663300"/>
                </a:solidFill>
              </a:rPr>
              <a:t>    </a:t>
            </a:r>
            <a:r>
              <a:rPr lang="en-US" sz="4000" b="1" dirty="0">
                <a:solidFill>
                  <a:srgbClr val="663300"/>
                </a:solidFill>
                <a:hlinkClick r:id="rId3"/>
              </a:rPr>
              <a:t>bfuchs2@unl.edu</a:t>
            </a:r>
            <a:endParaRPr lang="en-US" sz="4000" b="1" dirty="0">
              <a:solidFill>
                <a:srgbClr val="663300"/>
              </a:solidFill>
            </a:endParaRPr>
          </a:p>
          <a:p>
            <a:pPr algn="ctr">
              <a:lnSpc>
                <a:spcPct val="90000"/>
              </a:lnSpc>
              <a:spcBef>
                <a:spcPct val="0"/>
              </a:spcBef>
            </a:pPr>
            <a:r>
              <a:rPr lang="en-US" sz="4000" b="1" dirty="0">
                <a:solidFill>
                  <a:srgbClr val="663300"/>
                </a:solidFill>
              </a:rPr>
              <a:t>    402-472-6775</a:t>
            </a:r>
          </a:p>
        </p:txBody>
      </p:sp>
      <p:sp>
        <p:nvSpPr>
          <p:cNvPr id="3" name="Rectangle 2"/>
          <p:cNvSpPr/>
          <p:nvPr/>
        </p:nvSpPr>
        <p:spPr>
          <a:xfrm>
            <a:off x="3048000" y="5340193"/>
            <a:ext cx="6096000" cy="840230"/>
          </a:xfrm>
          <a:prstGeom prst="rect">
            <a:avLst/>
          </a:prstGeom>
        </p:spPr>
        <p:txBody>
          <a:bodyPr>
            <a:spAutoFit/>
          </a:bodyPr>
          <a:lstStyle/>
          <a:p>
            <a:pPr marL="342900" indent="-342900" algn="ctr">
              <a:lnSpc>
                <a:spcPct val="90000"/>
              </a:lnSpc>
              <a:spcBef>
                <a:spcPct val="0"/>
              </a:spcBef>
              <a:buFontTx/>
              <a:buChar char=" "/>
            </a:pPr>
            <a:r>
              <a:rPr lang="en-US" b="1" dirty="0">
                <a:solidFill>
                  <a:srgbClr val="663300"/>
                </a:solidFill>
              </a:rPr>
              <a:t>National Drought Mitigation Center</a:t>
            </a:r>
          </a:p>
          <a:p>
            <a:pPr marL="342900" indent="-342900" algn="ctr">
              <a:lnSpc>
                <a:spcPct val="90000"/>
              </a:lnSpc>
              <a:spcBef>
                <a:spcPct val="0"/>
              </a:spcBef>
              <a:buFontTx/>
              <a:buChar char=" "/>
            </a:pPr>
            <a:r>
              <a:rPr lang="en-US" b="1" dirty="0">
                <a:solidFill>
                  <a:srgbClr val="663300"/>
                </a:solidFill>
              </a:rPr>
              <a:t>School of Natural Resources</a:t>
            </a:r>
          </a:p>
          <a:p>
            <a:pPr marL="342900" indent="-342900" algn="ctr">
              <a:lnSpc>
                <a:spcPct val="90000"/>
              </a:lnSpc>
              <a:spcBef>
                <a:spcPct val="0"/>
              </a:spcBef>
              <a:buFontTx/>
              <a:buChar char=" "/>
            </a:pPr>
            <a:r>
              <a:rPr lang="en-US" b="1" dirty="0">
                <a:solidFill>
                  <a:srgbClr val="663300"/>
                </a:solidFill>
              </a:rPr>
              <a:t>University of Nebraska-Lincoln</a:t>
            </a:r>
          </a:p>
        </p:txBody>
      </p:sp>
    </p:spTree>
    <p:extLst>
      <p:ext uri="{BB962C8B-B14F-4D97-AF65-F5344CB8AC3E}">
        <p14:creationId xmlns:p14="http://schemas.microsoft.com/office/powerpoint/2010/main" val="164380937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657727" y="-297"/>
            <a:ext cx="8876545" cy="6858594"/>
          </a:xfrm>
          <a:prstGeom prst="rect">
            <a:avLst/>
          </a:prstGeom>
        </p:spPr>
      </p:pic>
      <p:sp>
        <p:nvSpPr>
          <p:cNvPr id="2" name="Footer Placeholder 1"/>
          <p:cNvSpPr>
            <a:spLocks noGrp="1"/>
          </p:cNvSpPr>
          <p:nvPr>
            <p:ph type="ftr" sz="quarter" idx="11"/>
          </p:nvPr>
        </p:nvSpPr>
        <p:spPr/>
        <p:txBody>
          <a:bodyPr/>
          <a:lstStyle/>
          <a:p>
            <a:r>
              <a:rPr lang="en-US" smtClean="0"/>
              <a:t>NATIONAL DROUGHT MITIGATION CENTER</a:t>
            </a:r>
            <a:endParaRPr lang="en-US" dirty="0"/>
          </a:p>
        </p:txBody>
      </p:sp>
      <p:sp>
        <p:nvSpPr>
          <p:cNvPr id="4" name="Oval 3"/>
          <p:cNvSpPr/>
          <p:nvPr/>
        </p:nvSpPr>
        <p:spPr>
          <a:xfrm>
            <a:off x="7414054" y="0"/>
            <a:ext cx="2833816" cy="99677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1" y="3954162"/>
            <a:ext cx="3591697" cy="523220"/>
          </a:xfrm>
          <a:prstGeom prst="rect">
            <a:avLst/>
          </a:prstGeom>
          <a:noFill/>
        </p:spPr>
        <p:txBody>
          <a:bodyPr wrap="square" rtlCol="0">
            <a:spAutoFit/>
          </a:bodyPr>
          <a:lstStyle/>
          <a:p>
            <a:r>
              <a:rPr lang="en-US" sz="2800" dirty="0" smtClean="0">
                <a:solidFill>
                  <a:srgbClr val="FF0000"/>
                </a:solidFill>
              </a:rPr>
              <a:t>Last CARC Meeting</a:t>
            </a:r>
            <a:r>
              <a:rPr lang="en-US" dirty="0" smtClean="0">
                <a:solidFill>
                  <a:srgbClr val="FF0000"/>
                </a:solidFill>
              </a:rPr>
              <a:t>…..</a:t>
            </a:r>
            <a:endParaRPr lang="en-US" dirty="0">
              <a:solidFill>
                <a:srgbClr val="FF0000"/>
              </a:solidFill>
            </a:endParaRPr>
          </a:p>
        </p:txBody>
      </p:sp>
    </p:spTree>
    <p:extLst>
      <p:ext uri="{BB962C8B-B14F-4D97-AF65-F5344CB8AC3E}">
        <p14:creationId xmlns:p14="http://schemas.microsoft.com/office/powerpoint/2010/main" val="61020499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NATIONAL DROUGHT MITIGATION CENTER</a:t>
            </a:r>
            <a:endParaRPr lang="en-US" dirty="0"/>
          </a:p>
        </p:txBody>
      </p:sp>
      <p:cxnSp>
        <p:nvCxnSpPr>
          <p:cNvPr id="4" name="Straight Connector 3"/>
          <p:cNvCxnSpPr/>
          <p:nvPr/>
        </p:nvCxnSpPr>
        <p:spPr>
          <a:xfrm>
            <a:off x="3122141" y="724930"/>
            <a:ext cx="1804086" cy="2183027"/>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cxnSp>
        <p:nvCxnSpPr>
          <p:cNvPr id="8" name="Straight Connector 7"/>
          <p:cNvCxnSpPr/>
          <p:nvPr/>
        </p:nvCxnSpPr>
        <p:spPr>
          <a:xfrm flipH="1">
            <a:off x="4182894" y="2907957"/>
            <a:ext cx="754866" cy="1673771"/>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pic>
        <p:nvPicPr>
          <p:cNvPr id="3" name="Picture 2"/>
          <p:cNvPicPr>
            <a:picLocks noChangeAspect="1"/>
          </p:cNvPicPr>
          <p:nvPr/>
        </p:nvPicPr>
        <p:blipFill>
          <a:blip r:embed="rId2"/>
          <a:stretch>
            <a:fillRect/>
          </a:stretch>
        </p:blipFill>
        <p:spPr>
          <a:xfrm>
            <a:off x="1983559" y="0"/>
            <a:ext cx="8875058" cy="6858000"/>
          </a:xfrm>
          <a:prstGeom prst="rect">
            <a:avLst/>
          </a:prstGeom>
        </p:spPr>
      </p:pic>
    </p:spTree>
    <p:extLst>
      <p:ext uri="{BB962C8B-B14F-4D97-AF65-F5344CB8AC3E}">
        <p14:creationId xmlns:p14="http://schemas.microsoft.com/office/powerpoint/2010/main" val="386524245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768583" y="18109"/>
            <a:ext cx="8808801" cy="6806801"/>
          </a:xfrm>
          <a:prstGeom prst="rect">
            <a:avLst/>
          </a:prstGeom>
        </p:spPr>
      </p:pic>
      <p:sp>
        <p:nvSpPr>
          <p:cNvPr id="2" name="Footer Placeholder 1"/>
          <p:cNvSpPr>
            <a:spLocks noGrp="1"/>
          </p:cNvSpPr>
          <p:nvPr>
            <p:ph type="ftr" sz="quarter" idx="11"/>
          </p:nvPr>
        </p:nvSpPr>
        <p:spPr/>
        <p:txBody>
          <a:bodyPr/>
          <a:lstStyle/>
          <a:p>
            <a:r>
              <a:rPr lang="en-US" smtClean="0"/>
              <a:t>NATIONAL DROUGHT MITIGATION CENTER</a:t>
            </a:r>
            <a:endParaRPr lang="en-US" dirty="0"/>
          </a:p>
        </p:txBody>
      </p:sp>
      <p:sp>
        <p:nvSpPr>
          <p:cNvPr id="5" name="Oval 4"/>
          <p:cNvSpPr/>
          <p:nvPr/>
        </p:nvSpPr>
        <p:spPr>
          <a:xfrm>
            <a:off x="5601731" y="469557"/>
            <a:ext cx="981888" cy="23889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1980525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660057" y="0"/>
            <a:ext cx="8875060" cy="6858000"/>
          </a:xfrm>
          <a:prstGeom prst="rect">
            <a:avLst/>
          </a:prstGeom>
        </p:spPr>
      </p:pic>
      <p:sp>
        <p:nvSpPr>
          <p:cNvPr id="2" name="Footer Placeholder 1"/>
          <p:cNvSpPr>
            <a:spLocks noGrp="1"/>
          </p:cNvSpPr>
          <p:nvPr>
            <p:ph type="ftr" sz="quarter" idx="11"/>
          </p:nvPr>
        </p:nvSpPr>
        <p:spPr/>
        <p:txBody>
          <a:bodyPr/>
          <a:lstStyle/>
          <a:p>
            <a:r>
              <a:rPr lang="en-US" smtClean="0"/>
              <a:t>NATIONAL DROUGHT MITIGATION CENTER</a:t>
            </a:r>
            <a:endParaRPr lang="en-US" dirty="0"/>
          </a:p>
        </p:txBody>
      </p:sp>
      <p:sp>
        <p:nvSpPr>
          <p:cNvPr id="3" name="Oval 2"/>
          <p:cNvSpPr/>
          <p:nvPr/>
        </p:nvSpPr>
        <p:spPr>
          <a:xfrm>
            <a:off x="5568778" y="486033"/>
            <a:ext cx="972065" cy="21418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1577933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643450" y="-53123"/>
            <a:ext cx="8900984" cy="6878033"/>
          </a:xfrm>
          <a:prstGeom prst="rect">
            <a:avLst/>
          </a:prstGeom>
        </p:spPr>
      </p:pic>
      <p:sp>
        <p:nvSpPr>
          <p:cNvPr id="2" name="Footer Placeholder 1"/>
          <p:cNvSpPr>
            <a:spLocks noGrp="1"/>
          </p:cNvSpPr>
          <p:nvPr>
            <p:ph type="ftr" sz="quarter" idx="11"/>
          </p:nvPr>
        </p:nvSpPr>
        <p:spPr/>
        <p:txBody>
          <a:bodyPr/>
          <a:lstStyle/>
          <a:p>
            <a:r>
              <a:rPr lang="en-US" smtClean="0"/>
              <a:t>NATIONAL DROUGHT MITIGATION CENTER</a:t>
            </a:r>
            <a:endParaRPr lang="en-US" dirty="0"/>
          </a:p>
        </p:txBody>
      </p:sp>
      <p:pic>
        <p:nvPicPr>
          <p:cNvPr id="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81536" y="1396673"/>
            <a:ext cx="1548713" cy="407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81536" y="3225006"/>
            <a:ext cx="1548713" cy="407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1901263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NATIONAL DROUGHT MITIGATION CENTER</a:t>
            </a:r>
            <a:endParaRPr lang="en-US" dirty="0"/>
          </a:p>
        </p:txBody>
      </p:sp>
      <p:pic>
        <p:nvPicPr>
          <p:cNvPr id="4" name="Picture 3"/>
          <p:cNvPicPr>
            <a:picLocks noChangeAspect="1"/>
          </p:cNvPicPr>
          <p:nvPr/>
        </p:nvPicPr>
        <p:blipFill>
          <a:blip r:embed="rId2"/>
          <a:stretch>
            <a:fillRect/>
          </a:stretch>
        </p:blipFill>
        <p:spPr>
          <a:xfrm>
            <a:off x="285577" y="0"/>
            <a:ext cx="11624019" cy="6858001"/>
          </a:xfrm>
          <a:prstGeom prst="rect">
            <a:avLst/>
          </a:prstGeom>
        </p:spPr>
      </p:pic>
    </p:spTree>
    <p:extLst>
      <p:ext uri="{BB962C8B-B14F-4D97-AF65-F5344CB8AC3E}">
        <p14:creationId xmlns:p14="http://schemas.microsoft.com/office/powerpoint/2010/main" val="3689335170"/>
      </p:ext>
    </p:extLst>
  </p:cSld>
  <p:clrMapOvr>
    <a:masterClrMapping/>
  </p:clrMapOvr>
  <p:timing>
    <p:tnLst>
      <p:par>
        <p:cTn id="1" dur="indefinite" restart="never" nodeType="tmRoot"/>
      </p:par>
    </p:tnLst>
  </p:timing>
</p:sld>
</file>

<file path=ppt/theme/theme1.xml><?xml version="1.0" encoding="utf-8"?>
<a:theme xmlns:a="http://schemas.openxmlformats.org/drawingml/2006/main" name="Retrospect">
  <a:themeElements>
    <a:clrScheme name="Custom 3">
      <a:dk1>
        <a:srgbClr val="000000"/>
      </a:dk1>
      <a:lt1>
        <a:srgbClr val="FFFFFF"/>
      </a:lt1>
      <a:dk2>
        <a:srgbClr val="46464A"/>
      </a:dk2>
      <a:lt2>
        <a:srgbClr val="FFFFFF"/>
      </a:lt2>
      <a:accent1>
        <a:srgbClr val="5764AD"/>
      </a:accent1>
      <a:accent2>
        <a:srgbClr val="395529"/>
      </a:accent2>
      <a:accent3>
        <a:srgbClr val="3C2313"/>
      </a:accent3>
      <a:accent4>
        <a:srgbClr val="649648"/>
      </a:accent4>
      <a:accent5>
        <a:srgbClr val="B4B9DA"/>
      </a:accent5>
      <a:accent6>
        <a:srgbClr val="BFBFBF"/>
      </a:accent6>
      <a:hlink>
        <a:srgbClr val="D54918"/>
      </a:hlink>
      <a:folHlink>
        <a:srgbClr val="B1B5AB"/>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NDMC PowerPoint" id="{5697CEBE-19FF-4F14-9B3D-1E91473623AB}" vid="{D112410A-764E-40FC-9EF0-42656AB3687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77C15742D885845AF19BB951C99F74B" ma:contentTypeVersion="13" ma:contentTypeDescription="Create a new document." ma:contentTypeScope="" ma:versionID="a89a40f5d706b8265e510c96a14aec1d">
  <xsd:schema xmlns:xsd="http://www.w3.org/2001/XMLSchema" xmlns:xs="http://www.w3.org/2001/XMLSchema" xmlns:p="http://schemas.microsoft.com/office/2006/metadata/properties" xmlns:ns3="61aaab98-e482-4d53-b839-f2c7687d8925" xmlns:ns4="a62a64fa-d901-4057-a68d-dced9bd3f0bc" targetNamespace="http://schemas.microsoft.com/office/2006/metadata/properties" ma:root="true" ma:fieldsID="279f743310ae97361e345e9f3c62abe8" ns3:_="" ns4:_="">
    <xsd:import namespace="61aaab98-e482-4d53-b839-f2c7687d8925"/>
    <xsd:import namespace="a62a64fa-d901-4057-a68d-dced9bd3f0bc"/>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Tags" minOccurs="0"/>
                <xsd:element ref="ns4:MediaServiceGenerationTime" minOccurs="0"/>
                <xsd:element ref="ns4:MediaServiceEventHashCode" minOccurs="0"/>
                <xsd:element ref="ns4:MediaServiceOCR" minOccurs="0"/>
                <xsd:element ref="ns4:MediaServiceDateTaken" minOccurs="0"/>
                <xsd:element ref="ns4:MediaServiceAutoKeyPoints" minOccurs="0"/>
                <xsd:element ref="ns4:MediaServiceKeyPoints" minOccurs="0"/>
                <xsd:element ref="ns4: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1aaab98-e482-4d53-b839-f2c7687d8925"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SharingHintHash" ma:index="10" nillable="true" ma:displayName="Sharing Hint Hash" ma:description=""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62a64fa-d901-4057-a68d-dced9bd3f0bc"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DateTaken" ma:index="17" nillable="true" ma:displayName="MediaServiceDateTaken" ma:hidden="true" ma:internalName="MediaServiceDateTake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39A4CAE3-E96F-4579-BEA5-7859ED78F55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1aaab98-e482-4d53-b839-f2c7687d8925"/>
    <ds:schemaRef ds:uri="a62a64fa-d901-4057-a68d-dced9bd3f0b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61369626-A667-4409-81E1-9A6E0073B81F}">
  <ds:schemaRefs>
    <ds:schemaRef ds:uri="http://schemas.microsoft.com/sharepoint/v3/contenttype/forms"/>
  </ds:schemaRefs>
</ds:datastoreItem>
</file>

<file path=customXml/itemProps3.xml><?xml version="1.0" encoding="utf-8"?>
<ds:datastoreItem xmlns:ds="http://schemas.openxmlformats.org/officeDocument/2006/customXml" ds:itemID="{AF9A45CF-A59F-48BF-9FED-85D2D8C2F845}">
  <ds:schemaRefs>
    <ds:schemaRef ds:uri="http://schemas.microsoft.com/office/2006/metadata/properties"/>
    <ds:schemaRef ds:uri="http://purl.org/dc/elements/1.1/"/>
    <ds:schemaRef ds:uri="http://schemas.microsoft.com/office/2006/documentManagement/types"/>
    <ds:schemaRef ds:uri="a62a64fa-d901-4057-a68d-dced9bd3f0bc"/>
    <ds:schemaRef ds:uri="http://schemas.openxmlformats.org/package/2006/metadata/core-properties"/>
    <ds:schemaRef ds:uri="http://purl.org/dc/terms/"/>
    <ds:schemaRef ds:uri="http://schemas.microsoft.com/office/infopath/2007/PartnerControls"/>
    <ds:schemaRef ds:uri="61aaab98-e482-4d53-b839-f2c7687d8925"/>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NDMC PowerPoint</Template>
  <TotalTime>1103</TotalTime>
  <Words>912</Words>
  <Application>Microsoft Office PowerPoint</Application>
  <PresentationFormat>Widescreen</PresentationFormat>
  <Paragraphs>116</Paragraphs>
  <Slides>34</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34</vt:i4>
      </vt:variant>
    </vt:vector>
  </HeadingPairs>
  <TitlesOfParts>
    <vt:vector size="39" baseType="lpstr">
      <vt:lpstr>Arial</vt:lpstr>
      <vt:lpstr>Calibri</vt:lpstr>
      <vt:lpstr>Calibri Light</vt:lpstr>
      <vt:lpstr>Wingdings</vt:lpstr>
      <vt:lpstr>Retrospect</vt:lpstr>
      <vt:lpstr>NE Drought Conditions CARC Update: December 8, 2020</vt:lpstr>
      <vt:lpstr>Regional Climatic and Drought Conditions…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Departure from Normal Temperatures over the last 30 days</vt:lpstr>
      <vt:lpstr>Departure from Normal Temperatures over the last 60 days</vt:lpstr>
      <vt:lpstr>Departure from Normal Temperatures for the Calendar Year</vt:lpstr>
      <vt:lpstr>Percent of Normal Precipitation over the last 30 days</vt:lpstr>
      <vt:lpstr>Percent of Normal Precipitation over the last 30 days</vt:lpstr>
      <vt:lpstr>Percent of Normal Precipitation over the last 60 days</vt:lpstr>
      <vt:lpstr>Percent of Normal Precipitation over the last 90 days</vt:lpstr>
      <vt:lpstr>Percent of Normal Precipitation for the calendar year</vt:lpstr>
      <vt:lpstr>NLDAS Soil Moisture Model:  Current Soil Moisture Anomaly</vt:lpstr>
      <vt:lpstr>PowerPoint Presentation</vt:lpstr>
      <vt:lpstr>PowerPoint Presentation</vt:lpstr>
      <vt:lpstr>Climate/Drought Summary</vt:lpstr>
      <vt:lpstr>Nebraska Water Supply Update… </vt:lpstr>
      <vt:lpstr>PowerPoint Presentation</vt:lpstr>
      <vt:lpstr>PowerPoint Presentation</vt:lpstr>
      <vt:lpstr>December 2020 CARC Meeting </vt:lpstr>
      <vt:lpstr>PowerPoint Presentation</vt:lpstr>
      <vt:lpstr>Lake McConaughy </vt:lpstr>
      <vt:lpstr>14-day average streamflow compared to historical streamflow for the day of year </vt:lpstr>
      <vt:lpstr>14-day average streamflow compared to historical streamflow for the day of year </vt:lpstr>
      <vt:lpstr>Republican River Basin</vt:lpstr>
      <vt:lpstr>Republican River Basin</vt:lpstr>
      <vt:lpstr>Water Supply Summary</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Brian Fuchs</dc:creator>
  <cp:lastModifiedBy>Brian Fuchs</cp:lastModifiedBy>
  <cp:revision>138</cp:revision>
  <dcterms:created xsi:type="dcterms:W3CDTF">2017-06-20T13:45:32Z</dcterms:created>
  <dcterms:modified xsi:type="dcterms:W3CDTF">2020-12-04T21:59:25Z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0x010100E77C15742D885845AF19BB951C99F74B</vt:lpwstr>
  </property>
</Properties>
</file>