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  <p:sldMasterId id="2147483674" r:id="rId3"/>
    <p:sldMasterId id="2147483676" r:id="rId4"/>
  </p:sldMasterIdLst>
  <p:notesMasterIdLst>
    <p:notesMasterId r:id="rId29"/>
  </p:notesMasterIdLst>
  <p:handoutMasterIdLst>
    <p:handoutMasterId r:id="rId30"/>
  </p:handoutMasterIdLst>
  <p:sldIdLst>
    <p:sldId id="256" r:id="rId5"/>
    <p:sldId id="304" r:id="rId6"/>
    <p:sldId id="305" r:id="rId7"/>
    <p:sldId id="349" r:id="rId8"/>
    <p:sldId id="348" r:id="rId9"/>
    <p:sldId id="308" r:id="rId10"/>
    <p:sldId id="312" r:id="rId11"/>
    <p:sldId id="353" r:id="rId12"/>
    <p:sldId id="316" r:id="rId13"/>
    <p:sldId id="343" r:id="rId14"/>
    <p:sldId id="345" r:id="rId15"/>
    <p:sldId id="329" r:id="rId16"/>
    <p:sldId id="320" r:id="rId17"/>
    <p:sldId id="354" r:id="rId18"/>
    <p:sldId id="350" r:id="rId19"/>
    <p:sldId id="325" r:id="rId20"/>
    <p:sldId id="352" r:id="rId21"/>
    <p:sldId id="351" r:id="rId22"/>
    <p:sldId id="326" r:id="rId23"/>
    <p:sldId id="342" r:id="rId24"/>
    <p:sldId id="355" r:id="rId25"/>
    <p:sldId id="341" r:id="rId26"/>
    <p:sldId id="332" r:id="rId27"/>
    <p:sldId id="26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1402"/>
    <a:srgbClr val="DDF1EF"/>
    <a:srgbClr val="D8B400"/>
    <a:srgbClr val="0A00FF"/>
    <a:srgbClr val="75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94"/>
    <p:restoredTop sz="96367" autoAdjust="0"/>
  </p:normalViewPr>
  <p:slideViewPr>
    <p:cSldViewPr snapToGrid="0" snapToObjects="1">
      <p:cViewPr varScale="1">
        <p:scale>
          <a:sx n="86" d="100"/>
          <a:sy n="86" d="100"/>
        </p:scale>
        <p:origin x="90" y="1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5BC4F-C719-EB44-A004-D5A9E66B7441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51CB1-2183-C54E-A4A7-3FB07CDEF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73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F7217-B50C-884A-88D8-769209860A25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F69E-9BE2-C74D-9D75-08A92D773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3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89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9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4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09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49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3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8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01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97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61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43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857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01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975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81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26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64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69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28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9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48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73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62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38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71271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855133" y="2353075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5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A41402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2208912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74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71271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-66751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3145536"/>
            <a:ext cx="10058400" cy="603186"/>
          </a:xfrm>
        </p:spPr>
        <p:txBody>
          <a:bodyPr lIns="91440" rIns="91440" anchor="ctr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16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24932"/>
            <a:ext cx="10515600" cy="550335"/>
          </a:xfrm>
        </p:spPr>
        <p:txBody>
          <a:bodyPr>
            <a:noAutofit/>
          </a:bodyPr>
          <a:lstStyle>
            <a:lvl1pPr>
              <a:defRPr>
                <a:solidFill>
                  <a:srgbClr val="1F356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defRPr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defRPr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defRPr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defRPr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5133" y="2353075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5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A41402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479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42" y="1374161"/>
            <a:ext cx="1727116" cy="853921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/>
          <p:nvPr/>
        </p:nvCxnSpPr>
        <p:spPr>
          <a:xfrm>
            <a:off x="0" y="660517"/>
            <a:ext cx="12192000" cy="0"/>
          </a:xfrm>
          <a:prstGeom prst="line">
            <a:avLst/>
          </a:prstGeom>
          <a:ln w="3175" cap="sq">
            <a:solidFill>
              <a:schemeClr val="bg1">
                <a:alpha val="57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55" y="6250377"/>
            <a:ext cx="939800" cy="368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9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bg1"/>
          </a:solidFill>
          <a:latin typeface="Lucida Grande" charset="0"/>
          <a:ea typeface="Lucida Grande" charset="0"/>
          <a:cs typeface="Lucida Grande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b="0" i="0" kern="1200" spc="300">
          <a:solidFill>
            <a:schemeClr val="bg1"/>
          </a:solidFill>
          <a:latin typeface="Lucida Grande" charset="0"/>
          <a:ea typeface="Lucida Grande" charset="0"/>
          <a:cs typeface="Lucida Grande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02696"/>
            <a:ext cx="10515600" cy="43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92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-2" y="1076034"/>
            <a:ext cx="12192000" cy="0"/>
          </a:xfrm>
          <a:prstGeom prst="line">
            <a:avLst/>
          </a:prstGeom>
          <a:ln w="3175" cap="sq">
            <a:solidFill>
              <a:srgbClr val="1F3567">
                <a:alpha val="56863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58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1F3567"/>
          </a:solidFill>
          <a:latin typeface="Lucida Grande" charset="0"/>
          <a:ea typeface="Lucida Grande" charset="0"/>
          <a:cs typeface="Lucida Grand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55" y="6250377"/>
            <a:ext cx="939800" cy="36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3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376796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58" y="927848"/>
            <a:ext cx="2454884" cy="846512"/>
          </a:xfrm>
          <a:prstGeom prst="rect">
            <a:avLst/>
          </a:prstGeom>
          <a:effectLst>
            <a:outerShdw blurRad="63500" dist="25400" dir="5400000" sx="102000" sy="102000" algn="ctr" rotWithShape="0">
              <a:prstClr val="black">
                <a:alpha val="57000"/>
              </a:prst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422378"/>
            <a:ext cx="12180851" cy="2001761"/>
          </a:xfrm>
        </p:spPr>
        <p:txBody>
          <a:bodyPr/>
          <a:lstStyle/>
          <a:p>
            <a:r>
              <a:rPr lang="en-US"/>
              <a:t>Nebraska Climate Update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34176" y="4962293"/>
            <a:ext cx="3791415" cy="1618839"/>
          </a:xfrm>
          <a:noFill/>
          <a:ln>
            <a:noFill/>
          </a:ln>
        </p:spPr>
        <p:txBody>
          <a:bodyPr/>
          <a:lstStyle/>
          <a:p>
            <a:r>
              <a:rPr lang="en-US" b="1" dirty="0"/>
              <a:t>Martha D </a:t>
            </a:r>
            <a:r>
              <a:rPr lang="en-US" b="1" dirty="0" err="1"/>
              <a:t>shulski</a:t>
            </a:r>
            <a:endParaRPr lang="en-US" b="1" dirty="0"/>
          </a:p>
          <a:p>
            <a:r>
              <a:rPr lang="en-US" b="1" dirty="0"/>
              <a:t>mshulski3@unl.edu</a:t>
            </a:r>
          </a:p>
          <a:p>
            <a:r>
              <a:rPr lang="en-US" b="1" dirty="0"/>
              <a:t>402-472-6711</a:t>
            </a:r>
          </a:p>
        </p:txBody>
      </p:sp>
      <p:sp>
        <p:nvSpPr>
          <p:cNvPr id="13" name="Text Placeholder 5"/>
          <p:cNvSpPr txBox="1">
            <a:spLocks/>
          </p:cNvSpPr>
          <p:nvPr/>
        </p:nvSpPr>
        <p:spPr>
          <a:xfrm>
            <a:off x="8062332" y="4962293"/>
            <a:ext cx="3921513" cy="1618839"/>
          </a:xfrm>
          <a:prstGeom prst="rect">
            <a:avLst/>
          </a:prstGeom>
          <a:noFill/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" tIns="91440" rIns="91440" bIns="91440" rtlCol="0" anchor="ctr" anchorCtr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all" spc="200" baseline="0">
                <a:solidFill>
                  <a:schemeClr val="bg1"/>
                </a:solidFill>
                <a:latin typeface="+mj-lt"/>
                <a:ea typeface="Lucida Grande" charset="0"/>
                <a:cs typeface="Lucida Grande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School of natural</a:t>
            </a:r>
            <a:br>
              <a:rPr lang="en-US" b="1" dirty="0"/>
            </a:br>
            <a:r>
              <a:rPr lang="en-US" b="1" dirty="0"/>
              <a:t>resources</a:t>
            </a:r>
          </a:p>
          <a:p>
            <a:r>
              <a:rPr lang="en-US" b="1" dirty="0"/>
              <a:t>University of Nebraska</a:t>
            </a:r>
            <a:br>
              <a:rPr lang="en-US" b="1" dirty="0"/>
            </a:br>
            <a:r>
              <a:rPr lang="en-US" b="1" dirty="0" err="1"/>
              <a:t>LIncoln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26467" y="6047874"/>
            <a:ext cx="152791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CARC Meeting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8 April, 2022</a:t>
            </a:r>
          </a:p>
        </p:txBody>
      </p:sp>
    </p:spTree>
    <p:extLst>
      <p:ext uri="{BB962C8B-B14F-4D97-AF65-F5344CB8AC3E}">
        <p14:creationId xmlns:p14="http://schemas.microsoft.com/office/powerpoint/2010/main" val="542234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Soils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5977" y="1260688"/>
            <a:ext cx="11826647" cy="136308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Soil moisture 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Profiles for portions of south central and eastern Nebraska are not in bad shape. Much of state shows the dry conditions.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337E7F-E0B8-2C47-B94F-084C748FC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5" y="2833869"/>
            <a:ext cx="5937660" cy="37797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6DA27C-2C7B-5144-9689-AFF60AAEA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964" y="2833869"/>
            <a:ext cx="5937660" cy="3779776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18D5AC0-8DB6-1A41-8966-F94110BDCEFE}"/>
              </a:ext>
            </a:extLst>
          </p:cNvPr>
          <p:cNvSpPr/>
          <p:nvPr/>
        </p:nvSpPr>
        <p:spPr>
          <a:xfrm>
            <a:off x="5391397" y="5510150"/>
            <a:ext cx="130629" cy="154379"/>
          </a:xfrm>
          <a:prstGeom prst="roundRect">
            <a:avLst/>
          </a:prstGeom>
          <a:solidFill>
            <a:srgbClr val="DDF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7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Soils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0085" y="1500874"/>
            <a:ext cx="3810595" cy="2902985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Soil temperature 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Weekly average temperatures in the 40s.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4C21B-2BFF-8E47-9431-B57D593E2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680" y="1504770"/>
            <a:ext cx="7923443" cy="500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55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Wind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1741" y="2101182"/>
            <a:ext cx="32550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High wind events are occurring when there are dry/very dry conditions.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29F0D1-1E63-394E-A6FB-257CEF15B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782" y="1139036"/>
            <a:ext cx="8453998" cy="53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95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7073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Precipitation outlook (Apr 8-15)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0607" y="1548516"/>
            <a:ext cx="4397144" cy="37609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Some relief is possible, particularly for northwest quarter of the state.</a:t>
            </a:r>
          </a:p>
          <a:p>
            <a:pPr>
              <a:buFontTx/>
              <a:buChar char="-"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3EA42D-B997-354B-9810-F882DDC7A339}"/>
              </a:ext>
            </a:extLst>
          </p:cNvPr>
          <p:cNvSpPr/>
          <p:nvPr/>
        </p:nvSpPr>
        <p:spPr>
          <a:xfrm>
            <a:off x="7084913" y="6326261"/>
            <a:ext cx="5017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/>
              <a:t>https:// </a:t>
            </a:r>
            <a:r>
              <a:rPr lang="en-US" dirty="0" err="1"/>
              <a:t>www.wpc.ncep.noaa.gov</a:t>
            </a:r>
            <a:r>
              <a:rPr lang="en-US" dirty="0"/>
              <a:t>/</a:t>
            </a:r>
            <a:r>
              <a:rPr lang="en-US" dirty="0" err="1"/>
              <a:t>qpf</a:t>
            </a:r>
            <a:r>
              <a:rPr lang="en-US" dirty="0"/>
              <a:t>/day1-7.shtml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1A1C50-76F8-774D-A366-31F95C78A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1" y="1255114"/>
            <a:ext cx="7244497" cy="5071148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D85721D-1577-2547-8F70-1033623D0782}"/>
              </a:ext>
            </a:extLst>
          </p:cNvPr>
          <p:cNvSpPr/>
          <p:nvPr/>
        </p:nvSpPr>
        <p:spPr>
          <a:xfrm>
            <a:off x="7676422" y="2917956"/>
            <a:ext cx="1227548" cy="770467"/>
          </a:xfrm>
          <a:prstGeom prst="roundRect">
            <a:avLst>
              <a:gd name="adj" fmla="val 5494"/>
            </a:avLst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513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7073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Short-term outlook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0775" y="1326542"/>
            <a:ext cx="11336973" cy="37609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Good indication of below normal temperatures. Slight probability for wetter than normal.</a:t>
            </a:r>
          </a:p>
          <a:p>
            <a:pPr>
              <a:buFontTx/>
              <a:buChar char="-"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28358E-9794-DB4E-957E-D7851E33D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90" y="2510846"/>
            <a:ext cx="5529408" cy="42727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E62582-072A-6140-87AA-9F5190241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156" y="2506164"/>
            <a:ext cx="5529408" cy="4272724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A0667C0-A924-484B-9F49-39FCE8A64A26}"/>
              </a:ext>
            </a:extLst>
          </p:cNvPr>
          <p:cNvSpPr/>
          <p:nvPr/>
        </p:nvSpPr>
        <p:spPr>
          <a:xfrm>
            <a:off x="2692942" y="3748638"/>
            <a:ext cx="1004712" cy="770467"/>
          </a:xfrm>
          <a:prstGeom prst="roundRect">
            <a:avLst>
              <a:gd name="adj" fmla="val 5494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6ABDDD0-8107-9647-93E3-19D7F898A28A}"/>
              </a:ext>
            </a:extLst>
          </p:cNvPr>
          <p:cNvSpPr/>
          <p:nvPr/>
        </p:nvSpPr>
        <p:spPr>
          <a:xfrm>
            <a:off x="8494346" y="3748638"/>
            <a:ext cx="1004712" cy="770467"/>
          </a:xfrm>
          <a:prstGeom prst="roundRect">
            <a:avLst>
              <a:gd name="adj" fmla="val 5494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613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Agricultural implications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1741" y="1580321"/>
            <a:ext cx="114264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Avenir Book" panose="02000503020000020003" pitchFamily="2" charset="0"/>
                <a:ea typeface="Avenir Book" charset="0"/>
                <a:cs typeface="Avenir Book" charset="0"/>
              </a:rPr>
              <a:t>Reports of low stock ponds around the state.</a:t>
            </a:r>
          </a:p>
          <a:p>
            <a:endParaRPr lang="en-US" sz="2400" dirty="0">
              <a:latin typeface="Avenir Book" panose="02000503020000020003" pitchFamily="2" charset="0"/>
              <a:ea typeface="Avenir Book" charset="0"/>
              <a:cs typeface="Avenir Book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Avenir Book" panose="02000503020000020003" pitchFamily="2" charset="0"/>
                <a:ea typeface="Avenir Book" charset="0"/>
                <a:cs typeface="Avenir Book" charset="0"/>
              </a:rPr>
              <a:t>Some considerations of herd culling due to grass concerns.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latin typeface="Avenir Book" panose="02000503020000020003" pitchFamily="2" charset="0"/>
              <a:ea typeface="Avenir Book" charset="0"/>
              <a:cs typeface="Avenir Book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Doesn’t appear that warm planting weather will develop until the 17</a:t>
            </a:r>
            <a:r>
              <a:rPr lang="en-US" sz="2400" baseline="30000" dirty="0">
                <a:latin typeface="Avenir Book" panose="02000503020000020003" pitchFamily="2" charset="0"/>
              </a:rPr>
              <a:t>th</a:t>
            </a:r>
            <a:r>
              <a:rPr lang="en-US" sz="2400" dirty="0">
                <a:latin typeface="Avenir Book" panose="02000503020000020003" pitchFamily="2" charset="0"/>
              </a:rPr>
              <a:t>.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latin typeface="Avenir Book" panose="02000503020000020003" pitchFamily="2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The slow grass growth and dry vegetation will continue to be supportive of high fire danger for the next several weeks, minimum.</a:t>
            </a:r>
            <a:endParaRPr lang="en-US" sz="2400" dirty="0">
              <a:latin typeface="Avenir Book" panose="02000503020000020003" pitchFamily="2" charset="0"/>
              <a:ea typeface="Avenir Book" charset="0"/>
              <a:cs typeface="Avenir Book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400" dirty="0">
              <a:latin typeface="Avenir Book" panose="02000503020000020003" pitchFamily="2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186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April climate outlook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3901" y="1100366"/>
            <a:ext cx="11746879" cy="96226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Above normal temperature probabilities for Nebraska.   </a:t>
            </a:r>
            <a:b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 Equal chances of above / below normal precipitation.</a:t>
            </a:r>
          </a:p>
          <a:p>
            <a:pPr marL="0" indent="0">
              <a:buNone/>
            </a:pPr>
            <a:endParaRPr lang="en-US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CB4F4E-9B75-BC4E-A5C2-AFB47057B4FA}"/>
              </a:ext>
            </a:extLst>
          </p:cNvPr>
          <p:cNvSpPr/>
          <p:nvPr/>
        </p:nvSpPr>
        <p:spPr>
          <a:xfrm>
            <a:off x="3004211" y="6575162"/>
            <a:ext cx="61901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www.cpc.ncep.noaa.gov</a:t>
            </a:r>
            <a:r>
              <a:rPr lang="en-US" sz="1200" dirty="0"/>
              <a:t>/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29D81D-90B1-B949-8DA8-D3A99BCD4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709" y="1976744"/>
            <a:ext cx="6004560" cy="4639887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C265D9D-DA2E-5342-918F-46157DB7E6E9}"/>
              </a:ext>
            </a:extLst>
          </p:cNvPr>
          <p:cNvSpPr/>
          <p:nvPr/>
        </p:nvSpPr>
        <p:spPr>
          <a:xfrm>
            <a:off x="8542650" y="3306012"/>
            <a:ext cx="1004712" cy="770467"/>
          </a:xfrm>
          <a:prstGeom prst="roundRect">
            <a:avLst>
              <a:gd name="adj" fmla="val 5494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246659-6813-444D-88EB-DAB4887A0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8" y="1982841"/>
            <a:ext cx="6004560" cy="4639887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02B3847-2F8B-F140-8657-607FDB5C1CA3}"/>
              </a:ext>
            </a:extLst>
          </p:cNvPr>
          <p:cNvSpPr/>
          <p:nvPr/>
        </p:nvSpPr>
        <p:spPr>
          <a:xfrm>
            <a:off x="2372902" y="3337158"/>
            <a:ext cx="1004712" cy="770467"/>
          </a:xfrm>
          <a:prstGeom prst="roundRect">
            <a:avLst>
              <a:gd name="adj" fmla="val 5494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933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Wildfire risk outlook - April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3911" y="1538400"/>
            <a:ext cx="4616709" cy="274785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Nebraska is in the above normal category.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Indicates a greater than usual likelihood that significant wildland fires will occur.</a:t>
            </a:r>
          </a:p>
          <a:p>
            <a:pPr marL="0" indent="0">
              <a:buNone/>
            </a:pPr>
            <a:endParaRPr lang="en-US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CB4F4E-9B75-BC4E-A5C2-AFB47057B4FA}"/>
              </a:ext>
            </a:extLst>
          </p:cNvPr>
          <p:cNvSpPr/>
          <p:nvPr/>
        </p:nvSpPr>
        <p:spPr>
          <a:xfrm>
            <a:off x="3004211" y="6575162"/>
            <a:ext cx="61901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www.predictiveservices.nifc.gov</a:t>
            </a:r>
            <a:r>
              <a:rPr lang="en-US" sz="1200" dirty="0"/>
              <a:t>/outlooks/</a:t>
            </a:r>
            <a:r>
              <a:rPr lang="en-US" sz="1200" dirty="0" err="1"/>
              <a:t>outlooks.htm</a:t>
            </a: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48DB3-1656-224A-A5D0-F6E1405C5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491" y="1226096"/>
            <a:ext cx="6917000" cy="534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83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Apr-May-Jun outlook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5780" y="1139036"/>
            <a:ext cx="11786135" cy="68445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Warmer, drier than normal conditions favored for three-month period.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9279AE-BC6F-B947-B05C-07CFAB9ED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0" y="1917335"/>
            <a:ext cx="5957238" cy="4603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ECE15B-254C-ED41-97A9-E8A660379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239" y="1917335"/>
            <a:ext cx="5957238" cy="46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44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7073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Seasonal drought outlook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1594" y="1985486"/>
            <a:ext cx="4529474" cy="289512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Persistence or development across Nebraska and much of the region.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C9EDF3-712B-8B45-BCF8-C127E6E71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068" y="1260500"/>
            <a:ext cx="7066322" cy="546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18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481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4946" y="6525992"/>
            <a:ext cx="4431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Source: https</a:t>
            </a:r>
            <a:r>
              <a:rPr lang="en-US" sz="1400" dirty="0"/>
              <a:t>://</a:t>
            </a:r>
            <a:r>
              <a:rPr lang="en-US" sz="1400" dirty="0" err="1"/>
              <a:t>ncdc.noaa.gov</a:t>
            </a:r>
            <a:r>
              <a:rPr lang="en-US" sz="1400" dirty="0"/>
              <a:t>/temp-and-</a:t>
            </a:r>
            <a:r>
              <a:rPr lang="en-US" sz="1400" dirty="0" err="1"/>
              <a:t>precip</a:t>
            </a:r>
            <a:r>
              <a:rPr lang="en-US" sz="1400" dirty="0"/>
              <a:t>/us-maps/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78FCAF7-7567-0347-9D0F-1E739E16D6E0}"/>
              </a:ext>
            </a:extLst>
          </p:cNvPr>
          <p:cNvSpPr txBox="1">
            <a:spLocks/>
          </p:cNvSpPr>
          <p:nvPr/>
        </p:nvSpPr>
        <p:spPr>
          <a:xfrm>
            <a:off x="90535" y="1223767"/>
            <a:ext cx="12101463" cy="115802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Nov – Jan </a:t>
            </a:r>
            <a:r>
              <a:rPr lang="en-US" sz="320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| </a:t>
            </a:r>
            <a:r>
              <a:rPr lang="en-US" sz="3200" b="1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5</a:t>
            </a:r>
            <a:r>
              <a:rPr lang="en-US" sz="3200" baseline="3000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th</a:t>
            </a:r>
            <a:r>
              <a:rPr lang="en-US" sz="320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warmest and 7</a:t>
            </a:r>
            <a:r>
              <a:rPr lang="en-US" sz="3200" baseline="3000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th</a:t>
            </a:r>
            <a:r>
              <a:rPr lang="en-US" sz="320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driest on record for Nebraska; dryness during our dry time of year; La Niña type of pattern</a:t>
            </a:r>
            <a:endParaRPr lang="en-US" sz="3200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2B2598-AB74-364E-B903-8F213A388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402" y="2381790"/>
            <a:ext cx="5475063" cy="41442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E9F567-7F4F-D741-99F9-74BE36C72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5" y="2381789"/>
            <a:ext cx="5475062" cy="414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00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Jun-Jul-Aug outlook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1593" y="1217001"/>
            <a:ext cx="11436152" cy="57288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Summer conditions leaning warmer and drier than normal.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323095-3817-C54F-8001-AC4AFD2C7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49" y="1873097"/>
            <a:ext cx="5801751" cy="4483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E51293-63E1-6D4B-857E-B62641862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500" y="1870963"/>
            <a:ext cx="5801751" cy="448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22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Wildfire risk outlook - July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7293" y="2165691"/>
            <a:ext cx="4871927" cy="329784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Nebraska is in the above normal category.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Much of the dry areas remain at potential high fire risk.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511B7-971C-3A49-8B46-FED82EDC7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011" y="1508760"/>
            <a:ext cx="6736770" cy="520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01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27617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Outlook summary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3224" y="1567047"/>
            <a:ext cx="11465547" cy="460515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We are entering our wet season and need at least normal rainfall going forward.</a:t>
            </a:r>
          </a:p>
          <a:p>
            <a:pPr>
              <a:buFontTx/>
              <a:buChar char="-"/>
            </a:pPr>
            <a:endParaRPr lang="en-US" sz="24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However, climate outlooks suggest otherwise with warm/dry pattern.</a:t>
            </a:r>
          </a:p>
          <a:p>
            <a:pPr>
              <a:buFontTx/>
              <a:buChar char="-"/>
            </a:pPr>
            <a:endParaRPr lang="en-US" sz="24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Expect general drought persistence, with potential for worsening.</a:t>
            </a:r>
          </a:p>
          <a:p>
            <a:pPr>
              <a:buFontTx/>
              <a:buChar char="-"/>
            </a:pPr>
            <a:endParaRPr lang="en-US" sz="24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Wildland fire will be a high risk scenario.</a:t>
            </a:r>
          </a:p>
        </p:txBody>
      </p:sp>
    </p:spTree>
    <p:extLst>
      <p:ext uri="{BB962C8B-B14F-4D97-AF65-F5344CB8AC3E}">
        <p14:creationId xmlns:p14="http://schemas.microsoft.com/office/powerpoint/2010/main" val="3036264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17889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Questions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6" y="1779956"/>
            <a:ext cx="4873546" cy="193479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Martha </a:t>
            </a:r>
            <a:r>
              <a:rPr lang="en-US" sz="2200" dirty="0" err="1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Shulski</a:t>
            </a:r>
            <a:r>
              <a:rPr lang="en-US" sz="2200" dirty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br>
              <a:rPr lang="en-US" sz="2200" dirty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</a:br>
            <a:br>
              <a:rPr lang="en-US" sz="2200" dirty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mshulski3@unl.edu</a:t>
            </a:r>
            <a:br>
              <a:rPr lang="en-US" sz="2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402-472-6711</a:t>
            </a:r>
            <a:endParaRPr lang="en-US" sz="2200" dirty="0">
              <a:solidFill>
                <a:srgbClr val="C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6540" y="5893780"/>
            <a:ext cx="312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+mj-lt"/>
              </a:rPr>
              <a:t>New Nebraska </a:t>
            </a:r>
            <a:r>
              <a:rPr lang="en-US" dirty="0" err="1">
                <a:latin typeface="+mj-lt"/>
              </a:rPr>
              <a:t>Mesonet</a:t>
            </a:r>
            <a:r>
              <a:rPr lang="en-US" dirty="0">
                <a:latin typeface="+mj-lt"/>
              </a:rPr>
              <a:t> station</a:t>
            </a:r>
          </a:p>
          <a:p>
            <a:pPr algn="r"/>
            <a:r>
              <a:rPr lang="en-US" dirty="0">
                <a:latin typeface="+mj-lt"/>
              </a:rPr>
              <a:t>Wilber (Saline Co.)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2B1206-78CC-0241-ACFD-B73D619D7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17277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89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59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431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Source: https</a:t>
            </a:r>
            <a:r>
              <a:rPr lang="en-US" sz="1400" dirty="0"/>
              <a:t>://</a:t>
            </a:r>
            <a:r>
              <a:rPr lang="en-US" sz="1400" dirty="0" err="1"/>
              <a:t>ncdc.noaa.gov</a:t>
            </a:r>
            <a:r>
              <a:rPr lang="en-US" sz="1400" dirty="0"/>
              <a:t>/temp-and-</a:t>
            </a:r>
            <a:r>
              <a:rPr lang="en-US" sz="1400" dirty="0" err="1"/>
              <a:t>precip</a:t>
            </a:r>
            <a:r>
              <a:rPr lang="en-US" sz="1400" dirty="0"/>
              <a:t>/us-maps/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B834595A-B713-5D4E-895D-0946144428CD}"/>
              </a:ext>
            </a:extLst>
          </p:cNvPr>
          <p:cNvSpPr txBox="1">
            <a:spLocks/>
          </p:cNvSpPr>
          <p:nvPr/>
        </p:nvSpPr>
        <p:spPr>
          <a:xfrm>
            <a:off x="90536" y="1084866"/>
            <a:ext cx="4597212" cy="56516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Winter (Dec – Feb) Precipitation</a:t>
            </a:r>
            <a:endParaRPr lang="en-US" sz="3200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0" indent="0">
              <a:buFont typeface="Arial"/>
              <a:buNone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0" indent="0">
              <a:buFont typeface="Arial"/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Very dry in central and southern Plains. </a:t>
            </a:r>
          </a:p>
          <a:p>
            <a:pPr marL="0" indent="0">
              <a:buFont typeface="Arial"/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- 4</a:t>
            </a:r>
            <a:r>
              <a:rPr lang="en-US" sz="3200" baseline="300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th</a:t>
            </a: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driest for Nebraska (0.65” statewide avg, -1.17 below normal). </a:t>
            </a:r>
          </a:p>
          <a:p>
            <a:pPr marL="0" indent="0">
              <a:buFont typeface="Arial"/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Winter is our driest season (~8% annual total precipitation).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5CB52E-FA1D-E045-A15A-508EC5E1F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771" y="1149671"/>
            <a:ext cx="7242010" cy="528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0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904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</a:t>
            </a:r>
            <a:r>
              <a:rPr lang="en-US" sz="1400" dirty="0" err="1"/>
              <a:t>hprcc.unl.edu</a:t>
            </a:r>
            <a:r>
              <a:rPr lang="en-US" sz="1400" dirty="0"/>
              <a:t>/</a:t>
            </a:r>
            <a:r>
              <a:rPr lang="en-US" sz="1400" dirty="0" err="1"/>
              <a:t>maps.php?map</a:t>
            </a:r>
            <a:r>
              <a:rPr lang="en-US" sz="1400" dirty="0"/>
              <a:t>=</a:t>
            </a:r>
            <a:r>
              <a:rPr lang="en-US" sz="1400" dirty="0" err="1"/>
              <a:t>ACISClimateMaps</a:t>
            </a:r>
            <a:endParaRPr lang="en-US" sz="1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3C45154-37F1-714F-8128-5EDBFEE0CD64}"/>
              </a:ext>
            </a:extLst>
          </p:cNvPr>
          <p:cNvSpPr txBox="1">
            <a:spLocks/>
          </p:cNvSpPr>
          <p:nvPr/>
        </p:nvSpPr>
        <p:spPr>
          <a:xfrm>
            <a:off x="90535" y="1223767"/>
            <a:ext cx="11472574" cy="105058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Temperatures</a:t>
            </a: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– higher than normal highs and lower lows</a:t>
            </a: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7B90D3-5696-9547-AECF-E6544A384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98" y="1981813"/>
            <a:ext cx="5931777" cy="4583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D489D8-110E-3746-8E1A-1C21B9774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8" y="1981813"/>
            <a:ext cx="5931777" cy="458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05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431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Source: https</a:t>
            </a:r>
            <a:r>
              <a:rPr lang="en-US" sz="1400" dirty="0"/>
              <a:t>://</a:t>
            </a:r>
            <a:r>
              <a:rPr lang="en-US" sz="1400" dirty="0" err="1"/>
              <a:t>ncdc.noaa.gov</a:t>
            </a:r>
            <a:r>
              <a:rPr lang="en-US" sz="1400" dirty="0"/>
              <a:t>/temp-and-</a:t>
            </a:r>
            <a:r>
              <a:rPr lang="en-US" sz="1400" dirty="0" err="1"/>
              <a:t>precip</a:t>
            </a:r>
            <a:r>
              <a:rPr lang="en-US" sz="1400" dirty="0"/>
              <a:t>/us-maps/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3C45154-37F1-714F-8128-5EDBFEE0CD64}"/>
              </a:ext>
            </a:extLst>
          </p:cNvPr>
          <p:cNvSpPr txBox="1">
            <a:spLocks/>
          </p:cNvSpPr>
          <p:nvPr/>
        </p:nvSpPr>
        <p:spPr>
          <a:xfrm>
            <a:off x="90535" y="1223767"/>
            <a:ext cx="4736108" cy="379964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February precipitation</a:t>
            </a:r>
          </a:p>
          <a:p>
            <a:pPr marL="0" indent="0">
              <a:buFont typeface="Arial"/>
              <a:buNone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0" indent="0">
              <a:buFont typeface="Arial"/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Dry across much of the west. </a:t>
            </a:r>
          </a:p>
          <a:p>
            <a:pPr marL="0" indent="0">
              <a:buFont typeface="Arial"/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- 2</a:t>
            </a:r>
            <a:r>
              <a:rPr lang="en-US" sz="3200" baseline="300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nd</a:t>
            </a: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driest for Nebraska (0.11” statewide avg, ~0.5” departure).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D75CB7-A2E0-764C-BE0C-32BA7AAAB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643" y="1169579"/>
            <a:ext cx="7234182" cy="527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02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6" y="1421536"/>
            <a:ext cx="11115094" cy="66329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Precipitation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1 month departure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945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 </a:t>
            </a:r>
            <a:r>
              <a:rPr lang="en-US" sz="1400" dirty="0" err="1"/>
              <a:t>hprcc.unl.edu</a:t>
            </a:r>
            <a:r>
              <a:rPr lang="en-US" sz="1400" dirty="0"/>
              <a:t>/</a:t>
            </a:r>
            <a:r>
              <a:rPr lang="en-US" sz="1400" dirty="0" err="1"/>
              <a:t>maps.php?map</a:t>
            </a:r>
            <a:r>
              <a:rPr lang="en-US" sz="1400" dirty="0"/>
              <a:t>=</a:t>
            </a:r>
            <a:r>
              <a:rPr lang="en-US" sz="1400" dirty="0" err="1"/>
              <a:t>ACISClimateMaps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441537" y="2855668"/>
            <a:ext cx="33001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30 day precipitation</a:t>
            </a:r>
            <a:b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departure from normal</a:t>
            </a:r>
          </a:p>
          <a:p>
            <a:r>
              <a:rPr lang="en-US" sz="2400" i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8 Mar – 6 Apr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1B047C-6BEB-D341-A2F1-DB49ACBB8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85"/>
          <a:stretch/>
        </p:blipFill>
        <p:spPr>
          <a:xfrm>
            <a:off x="418810" y="1979272"/>
            <a:ext cx="7640129" cy="451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51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Drought history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1220" y="1421535"/>
            <a:ext cx="4699538" cy="475363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Most severe degradations concentrated in east central.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Product of a dry winter.</a:t>
            </a: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Longer-term dryness issues in Panhandle, southwest, northeast.</a:t>
            </a:r>
          </a:p>
          <a:p>
            <a:pPr>
              <a:buFontTx/>
              <a:buChar char="-"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361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</a:t>
            </a:r>
            <a:r>
              <a:rPr lang="en-US" sz="1400" dirty="0" err="1"/>
              <a:t>droughtmonitor.unl.edu</a:t>
            </a:r>
            <a:r>
              <a:rPr lang="en-US" sz="1400" dirty="0"/>
              <a:t>/maps/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59A2D6-783D-C046-89B9-343F66FD20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0" t="353" r="1919" b="4841"/>
          <a:stretch/>
        </p:blipFill>
        <p:spPr>
          <a:xfrm>
            <a:off x="4699000" y="1096207"/>
            <a:ext cx="7311780" cy="554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38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Drought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1220" y="1421535"/>
            <a:ext cx="4699538" cy="475363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96% of state in drought conditions.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Both longer-term and shorter-term dryness.</a:t>
            </a:r>
          </a:p>
          <a:p>
            <a:pPr>
              <a:buFontTx/>
              <a:buChar char="-"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361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</a:t>
            </a:r>
            <a:r>
              <a:rPr lang="en-US" sz="1400" dirty="0" err="1"/>
              <a:t>droughtmonitor.unl.edu</a:t>
            </a:r>
            <a:r>
              <a:rPr lang="en-US" sz="1400" dirty="0"/>
              <a:t>/maps/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C6FDF-4516-9143-BC78-D5B6B2E04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885" y="1243415"/>
            <a:ext cx="7035425" cy="543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29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8496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Soils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9518" y="1664473"/>
            <a:ext cx="4651158" cy="37609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Soil moisture  |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topsoil (6”) moisture 81% short to very short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subsoil 82% short to very short)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8394" y="5553579"/>
            <a:ext cx="4713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short-very short: normal crop growth curtailed</a:t>
            </a:r>
            <a:br>
              <a:rPr lang="en-US" dirty="0"/>
            </a:br>
            <a:r>
              <a:rPr lang="en-US" dirty="0"/>
              <a:t>   visible signs of stress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20583" y="6435634"/>
            <a:ext cx="6190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 </a:t>
            </a:r>
            <a:r>
              <a:rPr lang="en-US" sz="1400" dirty="0" err="1"/>
              <a:t>www.usda.library.cornell.edu</a:t>
            </a:r>
            <a:r>
              <a:rPr lang="en-US" sz="1400" dirty="0"/>
              <a:t>/concern/publications/cj82k728n?locale=</a:t>
            </a:r>
            <a:r>
              <a:rPr lang="en-US" sz="1400" dirty="0" err="1"/>
              <a:t>en</a:t>
            </a:r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04A0D9-71B7-6446-A4C0-059D769E4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595" y="1185811"/>
            <a:ext cx="7175028" cy="513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68473"/>
      </p:ext>
    </p:extLst>
  </p:cSld>
  <p:clrMapOvr>
    <a:masterClrMapping/>
  </p:clrMapOvr>
</p:sld>
</file>

<file path=ppt/theme/theme1.xml><?xml version="1.0" encoding="utf-8"?>
<a:theme xmlns:a="http://schemas.openxmlformats.org/drawingml/2006/main" name="NSCO_theme_20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theme_2017" id="{65624B93-A896-6E41-96AB-EC5B694321EC}" vid="{02AC286F-CF54-EA46-B121-0BFC840A7C09}"/>
    </a:ext>
  </a:extLst>
</a:theme>
</file>

<file path=ppt/theme/theme2.xml><?xml version="1.0" encoding="utf-8"?>
<a:theme xmlns:a="http://schemas.openxmlformats.org/drawingml/2006/main" name="NSCO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1E4EED4B-D287-1643-A3E1-558D942114F6}"/>
    </a:ext>
  </a:extLst>
</a:theme>
</file>

<file path=ppt/theme/theme3.xml><?xml version="1.0" encoding="utf-8"?>
<a:theme xmlns:a="http://schemas.openxmlformats.org/drawingml/2006/main" name="NSCO Clos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2A3044A2-0D05-4247-9147-69540055091D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CEAFEAE3-171E-B842-8E6B-2FA14608A98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NSCO_theme_2017</Template>
  <TotalTime>15016</TotalTime>
  <Words>2359</Words>
  <Application>Microsoft Office PowerPoint</Application>
  <PresentationFormat>Widescreen</PresentationFormat>
  <Paragraphs>163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Avenir Book</vt:lpstr>
      <vt:lpstr>Calibri</vt:lpstr>
      <vt:lpstr>Calibri Light</vt:lpstr>
      <vt:lpstr>Helvetica</vt:lpstr>
      <vt:lpstr>Helvetica Light</vt:lpstr>
      <vt:lpstr>Lucida Grande</vt:lpstr>
      <vt:lpstr>NSCO_theme_2017</vt:lpstr>
      <vt:lpstr>NSCO theme</vt:lpstr>
      <vt:lpstr>NSCO Closing Slide</vt:lpstr>
      <vt:lpstr>Custom Design</vt:lpstr>
      <vt:lpstr>Nebraska Climate Update</vt:lpstr>
      <vt:lpstr>Recap</vt:lpstr>
      <vt:lpstr>Recap</vt:lpstr>
      <vt:lpstr>Recap</vt:lpstr>
      <vt:lpstr>Recap</vt:lpstr>
      <vt:lpstr>Recap</vt:lpstr>
      <vt:lpstr>Drought history</vt:lpstr>
      <vt:lpstr>Drought</vt:lpstr>
      <vt:lpstr>Soils</vt:lpstr>
      <vt:lpstr>Soils</vt:lpstr>
      <vt:lpstr>Soils</vt:lpstr>
      <vt:lpstr>Wind</vt:lpstr>
      <vt:lpstr>Precipitation outlook (Apr 8-15)</vt:lpstr>
      <vt:lpstr>Short-term outlook</vt:lpstr>
      <vt:lpstr>Agricultural implications</vt:lpstr>
      <vt:lpstr>April climate outlook</vt:lpstr>
      <vt:lpstr>Wildfire risk outlook - April</vt:lpstr>
      <vt:lpstr>Apr-May-Jun outlook</vt:lpstr>
      <vt:lpstr>Seasonal drought outlook</vt:lpstr>
      <vt:lpstr>Jun-Jul-Aug outlook</vt:lpstr>
      <vt:lpstr>Wildfire risk outlook - July</vt:lpstr>
      <vt:lpstr>Outlook summary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Martha Shulski</dc:creator>
  <cp:lastModifiedBy>Wardyn, Cicely</cp:lastModifiedBy>
  <cp:revision>408</cp:revision>
  <cp:lastPrinted>2017-11-06T20:06:43Z</cp:lastPrinted>
  <dcterms:created xsi:type="dcterms:W3CDTF">2017-10-30T18:52:57Z</dcterms:created>
  <dcterms:modified xsi:type="dcterms:W3CDTF">2022-04-08T16:48:37Z</dcterms:modified>
</cp:coreProperties>
</file>