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6" r:id="rId2"/>
    <p:sldMasterId id="2147483674" r:id="rId3"/>
    <p:sldMasterId id="2147483676" r:id="rId4"/>
  </p:sldMasterIdLst>
  <p:notesMasterIdLst>
    <p:notesMasterId r:id="rId27"/>
  </p:notesMasterIdLst>
  <p:handoutMasterIdLst>
    <p:handoutMasterId r:id="rId28"/>
  </p:handoutMasterIdLst>
  <p:sldIdLst>
    <p:sldId id="256" r:id="rId5"/>
    <p:sldId id="302" r:id="rId6"/>
    <p:sldId id="305" r:id="rId7"/>
    <p:sldId id="346" r:id="rId8"/>
    <p:sldId id="344" r:id="rId9"/>
    <p:sldId id="308" r:id="rId10"/>
    <p:sldId id="309" r:id="rId11"/>
    <p:sldId id="310" r:id="rId12"/>
    <p:sldId id="312" r:id="rId13"/>
    <p:sldId id="315" r:id="rId14"/>
    <p:sldId id="316" r:id="rId15"/>
    <p:sldId id="343" r:id="rId16"/>
    <p:sldId id="329" r:id="rId17"/>
    <p:sldId id="347" r:id="rId18"/>
    <p:sldId id="320" r:id="rId19"/>
    <p:sldId id="324" r:id="rId20"/>
    <p:sldId id="325" r:id="rId21"/>
    <p:sldId id="342" r:id="rId22"/>
    <p:sldId id="326" r:id="rId23"/>
    <p:sldId id="341" r:id="rId24"/>
    <p:sldId id="332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402"/>
    <a:srgbClr val="D8B400"/>
    <a:srgbClr val="0A00FF"/>
    <a:srgbClr val="758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10"/>
    <p:restoredTop sz="96367" autoAdjust="0"/>
  </p:normalViewPr>
  <p:slideViewPr>
    <p:cSldViewPr snapToGrid="0" snapToObjects="1">
      <p:cViewPr varScale="1">
        <p:scale>
          <a:sx n="114" d="100"/>
          <a:sy n="114" d="100"/>
        </p:scale>
        <p:origin x="5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5BC4F-C719-EB44-A004-D5A9E66B7441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351CB1-2183-C54E-A4A7-3FB07CDEFD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0730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7217-B50C-884A-88D8-769209860A25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81F69E-9BE2-C74D-9D75-08A92D773D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53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89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4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838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95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8097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684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498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9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011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243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0589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281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3262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564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269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393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327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4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61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4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 outlined the similar trends for the Nebraska and global annual average temperature. I also point out the high variability in Nebraska and difference in regional vs. global scales.</a:t>
            </a:r>
            <a:r>
              <a:rPr lang="en-US" baseline="0" dirty="0"/>
              <a:t> I use the analogy that global change is like an escalator that is increasing at an accelerating rate. The variability is like we jump up or down a few steps while still going up.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81F69E-9BE2-C74D-9D75-08A92D773DB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73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838200" y="2208912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74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371271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2"/>
          <p:cNvSpPr>
            <a:spLocks noGrp="1"/>
          </p:cNvSpPr>
          <p:nvPr>
            <p:ph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-66751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6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3145536"/>
            <a:ext cx="10058400" cy="603186"/>
          </a:xfrm>
        </p:spPr>
        <p:txBody>
          <a:bodyPr lIns="91440" rIns="91440" anchor="ctr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92680-6E63-AF4B-8482-FA0FC52C0A46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4167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24932"/>
            <a:ext cx="10515600" cy="550335"/>
          </a:xfrm>
        </p:spPr>
        <p:txBody>
          <a:bodyPr>
            <a:noAutofit/>
          </a:bodyPr>
          <a:lstStyle>
            <a:lvl1pPr>
              <a:defRPr>
                <a:solidFill>
                  <a:srgbClr val="1F356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200" b="1" i="0">
                <a:solidFill>
                  <a:schemeClr val="tx1">
                    <a:lumMod val="65000"/>
                    <a:lumOff val="35000"/>
                  </a:schemeClr>
                </a:solidFill>
                <a:latin typeface="Helvetica" charset="0"/>
                <a:ea typeface="Helvetica" charset="0"/>
                <a:cs typeface="Helvetica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 b="0" i="0">
                <a:latin typeface="Helvetica Light" charset="0"/>
                <a:ea typeface="Helvetica Light" charset="0"/>
                <a:cs typeface="Helvetica Light" charset="0"/>
              </a:defRPr>
            </a:lvl1pPr>
            <a:lvl2pPr>
              <a:defRPr b="0" i="0">
                <a:latin typeface="Helvetica Light" charset="0"/>
                <a:ea typeface="Helvetica Light" charset="0"/>
                <a:cs typeface="Helvetica Light" charset="0"/>
              </a:defRPr>
            </a:lvl2pPr>
            <a:lvl3pPr>
              <a:defRPr b="0" i="0">
                <a:latin typeface="Helvetica Light" charset="0"/>
                <a:ea typeface="Helvetica Light" charset="0"/>
                <a:cs typeface="Helvetica Light" charset="0"/>
              </a:defRPr>
            </a:lvl3pPr>
            <a:lvl4pPr>
              <a:defRPr b="0" i="0">
                <a:latin typeface="Helvetica Light" charset="0"/>
                <a:ea typeface="Helvetica Light" charset="0"/>
                <a:cs typeface="Helvetica Light" charset="0"/>
              </a:defRPr>
            </a:lvl4pPr>
            <a:lvl5pPr>
              <a:defRPr b="0" i="0">
                <a:latin typeface="Helvetica Light" charset="0"/>
                <a:ea typeface="Helvetica Light" charset="0"/>
                <a:cs typeface="Helvetica Light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Helvetica Light" charset="0"/>
                <a:ea typeface="Helvetica Light" charset="0"/>
                <a:cs typeface="Helvetica Light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5133" y="2353075"/>
            <a:ext cx="10515600" cy="841105"/>
          </a:xfrm>
          <a:prstGeom prst="rect">
            <a:avLst/>
          </a:prstGeom>
          <a:effectLst>
            <a:outerShdw blurRad="50800" dist="25400" dir="5400000" algn="t" rotWithShape="0">
              <a:prstClr val="black">
                <a:alpha val="57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3270151"/>
            <a:ext cx="12192000" cy="446564"/>
          </a:xfrm>
          <a:prstGeom prst="rect">
            <a:avLst/>
          </a:prstGeom>
          <a:solidFill>
            <a:srgbClr val="A41402"/>
          </a:solidFill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0" tIns="91440" rIns="914400" bIns="9144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12479" y="182562"/>
            <a:ext cx="45801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092680-6E63-AF4B-8482-FA0FC52C0A46}" type="datetimeFigureOut">
              <a:rPr lang="en-US" smtClean="0"/>
              <a:t>7/22/2021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2626" y="1825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8DB891-42C1-1844-9C9E-D277270A92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242" y="1374161"/>
            <a:ext cx="1727116" cy="853921"/>
          </a:xfrm>
          <a:prstGeom prst="rect">
            <a:avLst/>
          </a:prstGeom>
          <a:effectLst/>
        </p:spPr>
      </p:pic>
      <p:cxnSp>
        <p:nvCxnSpPr>
          <p:cNvPr id="10" name="Straight Connector 9"/>
          <p:cNvCxnSpPr/>
          <p:nvPr/>
        </p:nvCxnSpPr>
        <p:spPr>
          <a:xfrm>
            <a:off x="0" y="660517"/>
            <a:ext cx="12192000" cy="0"/>
          </a:xfrm>
          <a:prstGeom prst="line">
            <a:avLst/>
          </a:prstGeom>
          <a:ln w="3175" cap="sq">
            <a:solidFill>
              <a:schemeClr val="bg1">
                <a:alpha val="57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49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000" b="0" i="0" kern="1200" spc="300">
          <a:solidFill>
            <a:schemeClr val="bg1"/>
          </a:solidFill>
          <a:latin typeface="Lucida Grande" charset="0"/>
          <a:ea typeface="Lucida Grande" charset="0"/>
          <a:cs typeface="Lucida Grande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4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Lucida Grande" charset="0"/>
          <a:ea typeface="Lucida Grande" charset="0"/>
          <a:cs typeface="Lucida Grande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02696"/>
            <a:ext cx="10515600" cy="4307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92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598" y="6412992"/>
            <a:ext cx="4114800" cy="3206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-2" y="1076034"/>
            <a:ext cx="12192000" cy="0"/>
          </a:xfrm>
          <a:prstGeom prst="line">
            <a:avLst/>
          </a:prstGeom>
          <a:ln w="3175" cap="sq">
            <a:solidFill>
              <a:srgbClr val="1F3567">
                <a:alpha val="56863"/>
              </a:srgb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458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1F3567"/>
          </a:solidFill>
          <a:latin typeface="Lucida Grande" charset="0"/>
          <a:ea typeface="Lucida Grande" charset="0"/>
          <a:cs typeface="Lucida Grande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>
              <a:lumMod val="65000"/>
              <a:lumOff val="35000"/>
            </a:schemeClr>
          </a:solidFill>
          <a:latin typeface="Helvetica Light" charset="0"/>
          <a:ea typeface="Helvetica Light" charset="0"/>
          <a:cs typeface="Helvetica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55" y="6250377"/>
            <a:ext cx="939800" cy="368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79" y="6221312"/>
            <a:ext cx="399903" cy="37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33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7376796"/>
      </p:ext>
    </p:extLst>
  </p:cSld>
  <p:clrMap bg1="lt1" tx1="dk1" bg2="lt2" tx2="dk2" accent1="accent1" accent2="accent2" accent3="accent3" accent4="accent4" accent5="accent5" accent6="accent6" hlink="hlink" folHlink="folHlink"/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58" y="927848"/>
            <a:ext cx="2454884" cy="846512"/>
          </a:xfrm>
          <a:prstGeom prst="rect">
            <a:avLst/>
          </a:prstGeom>
          <a:effectLst>
            <a:outerShdw blurRad="63500" dist="25400" dir="5400000" sx="102000" sy="102000" algn="ctr" rotWithShape="0">
              <a:prstClr val="black">
                <a:alpha val="57000"/>
              </a:prst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422378"/>
            <a:ext cx="12180851" cy="2001761"/>
          </a:xfrm>
        </p:spPr>
        <p:txBody>
          <a:bodyPr/>
          <a:lstStyle/>
          <a:p>
            <a:r>
              <a:rPr lang="en-US"/>
              <a:t>Nebraska Climate Update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34176" y="4962293"/>
            <a:ext cx="3791415" cy="1618839"/>
          </a:xfrm>
          <a:noFill/>
          <a:ln>
            <a:noFill/>
          </a:ln>
        </p:spPr>
        <p:txBody>
          <a:bodyPr/>
          <a:lstStyle/>
          <a:p>
            <a:r>
              <a:rPr lang="en-US" b="1" dirty="0"/>
              <a:t>Martha D </a:t>
            </a:r>
            <a:r>
              <a:rPr lang="en-US" b="1" dirty="0" err="1"/>
              <a:t>shulski</a:t>
            </a:r>
            <a:endParaRPr lang="en-US" b="1" dirty="0"/>
          </a:p>
          <a:p>
            <a:r>
              <a:rPr lang="en-US" b="1" dirty="0"/>
              <a:t>mshulski3@unl.edu</a:t>
            </a:r>
          </a:p>
          <a:p>
            <a:r>
              <a:rPr lang="en-US" b="1" dirty="0"/>
              <a:t>402-472-6711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8062332" y="4962293"/>
            <a:ext cx="3921513" cy="1618839"/>
          </a:xfrm>
          <a:prstGeom prst="rect">
            <a:avLst/>
          </a:prstGeom>
          <a:noFill/>
          <a:ln>
            <a:noFill/>
          </a:ln>
          <a:effectLst>
            <a:outerShdw blurRad="50800" dist="25400" dir="5400000" algn="t" rotWithShape="0">
              <a:prstClr val="black">
                <a:alpha val="60000"/>
              </a:prstClr>
            </a:outerShdw>
          </a:effectLst>
        </p:spPr>
        <p:txBody>
          <a:bodyPr vert="horz" wrap="none" lIns="91440" tIns="91440" rIns="91440" bIns="91440" rtlCol="0" anchor="ctr" anchorCtr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400" b="0" i="0" kern="1200" cap="all" spc="200" baseline="0">
                <a:solidFill>
                  <a:schemeClr val="bg1"/>
                </a:solidFill>
                <a:latin typeface="+mj-lt"/>
                <a:ea typeface="Lucida Grande" charset="0"/>
                <a:cs typeface="Lucida Grande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Lucida Grande" charset="0"/>
                <a:ea typeface="Lucida Grande" charset="0"/>
                <a:cs typeface="Lucida Grande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School of natural</a:t>
            </a:r>
            <a:br>
              <a:rPr lang="en-US" b="1" dirty="0"/>
            </a:br>
            <a:r>
              <a:rPr lang="en-US" b="1" dirty="0"/>
              <a:t>resources</a:t>
            </a:r>
          </a:p>
          <a:p>
            <a:r>
              <a:rPr lang="en-US" b="1" dirty="0"/>
              <a:t>University of Nebraska</a:t>
            </a:r>
            <a:br>
              <a:rPr lang="en-US" b="1" dirty="0"/>
            </a:br>
            <a:r>
              <a:rPr lang="en-US" b="1" dirty="0" err="1"/>
              <a:t>LIncoln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5326465" y="6047874"/>
            <a:ext cx="1527919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CARC Meeting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22 July, 2021</a:t>
            </a:r>
          </a:p>
        </p:txBody>
      </p:sp>
    </p:spTree>
    <p:extLst>
      <p:ext uri="{BB962C8B-B14F-4D97-AF65-F5344CB8AC3E}">
        <p14:creationId xmlns:p14="http://schemas.microsoft.com/office/powerpoint/2010/main" val="54223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396641"/>
            <a:ext cx="11375835" cy="136308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Modeled data picking up dryness in northeast and Panhandle.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Rectangle 7"/>
          <p:cNvSpPr/>
          <p:nvPr/>
        </p:nvSpPr>
        <p:spPr>
          <a:xfrm>
            <a:off x="575071" y="6550223"/>
            <a:ext cx="670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</a:t>
            </a:r>
            <a:r>
              <a:rPr lang="en-US" sz="1400" dirty="0" err="1"/>
              <a:t>www.cpc.ncep.noaa.gov</a:t>
            </a:r>
            <a:r>
              <a:rPr lang="en-US" sz="1400" dirty="0"/>
              <a:t>/products/</a:t>
            </a:r>
            <a:r>
              <a:rPr lang="en-US" sz="1400" dirty="0" err="1"/>
              <a:t>Soilmst_Monitoring</a:t>
            </a:r>
            <a:r>
              <a:rPr lang="en-US" sz="1400" dirty="0"/>
              <a:t>/US/</a:t>
            </a:r>
            <a:r>
              <a:rPr lang="en-US" sz="1400" dirty="0" err="1"/>
              <a:t>Soilmst</a:t>
            </a:r>
            <a:r>
              <a:rPr lang="en-US" sz="1400" dirty="0"/>
              <a:t>/</a:t>
            </a:r>
            <a:r>
              <a:rPr lang="en-US" sz="1400" dirty="0" err="1"/>
              <a:t>Soilmst.shtml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 r="3309" b="6433"/>
          <a:stretch/>
        </p:blipFill>
        <p:spPr>
          <a:xfrm>
            <a:off x="634945" y="2359346"/>
            <a:ext cx="6431602" cy="42304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184358" y="3536036"/>
            <a:ext cx="1058779" cy="745957"/>
          </a:xfrm>
          <a:prstGeom prst="round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t="11239" r="2886" b="6383"/>
          <a:stretch/>
        </p:blipFill>
        <p:spPr>
          <a:xfrm>
            <a:off x="634946" y="2340328"/>
            <a:ext cx="6431602" cy="42494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9" r="3454" b="6386"/>
          <a:stretch/>
        </p:blipFill>
        <p:spPr>
          <a:xfrm>
            <a:off x="711334" y="2340327"/>
            <a:ext cx="6447192" cy="4249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9101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8496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651158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topsoil (6”) moisture 39% short to very short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subsoil at 46% short to very short)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8527" y="5556068"/>
            <a:ext cx="4713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short-very short: normal crop growth curtailed</a:t>
            </a:r>
            <a:br>
              <a:rPr lang="en-US" dirty="0"/>
            </a:br>
            <a:r>
              <a:rPr lang="en-US"/>
              <a:t>   visible signs of stress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435634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 </a:t>
            </a:r>
            <a:r>
              <a:rPr lang="en-US" sz="1400" dirty="0" err="1"/>
              <a:t>www.usda.library.cornell.edu</a:t>
            </a:r>
            <a:r>
              <a:rPr lang="en-US" sz="1400" dirty="0"/>
              <a:t>/concern/publications/cj82k728n?locale=</a:t>
            </a:r>
            <a:r>
              <a:rPr lang="en-US" sz="1400" dirty="0" err="1"/>
              <a:t>en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8767010" y="6202399"/>
            <a:ext cx="31718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Thank you to Brad </a:t>
            </a:r>
            <a:r>
              <a:rPr lang="en-US" sz="1400" dirty="0" err="1"/>
              <a:t>Rippey</a:t>
            </a:r>
            <a:r>
              <a:rPr lang="en-US" sz="1400" dirty="0"/>
              <a:t> and USDA-OCE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1542" y="1150187"/>
            <a:ext cx="6996082" cy="500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368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6054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Soils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161931"/>
            <a:ext cx="11375835" cy="1363080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Soil moisture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Deep soil moisture a concern for some areas.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45" y="1760221"/>
            <a:ext cx="7729115" cy="491272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579C1C10-D9E6-B043-AF2D-5FE66C5264C2}"/>
              </a:ext>
            </a:extLst>
          </p:cNvPr>
          <p:cNvSpPr/>
          <p:nvPr/>
        </p:nvSpPr>
        <p:spPr>
          <a:xfrm>
            <a:off x="4400550" y="2731770"/>
            <a:ext cx="2503170" cy="78867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39E4C74-5182-C944-A9DD-4F0285DA0677}"/>
              </a:ext>
            </a:extLst>
          </p:cNvPr>
          <p:cNvSpPr/>
          <p:nvPr/>
        </p:nvSpPr>
        <p:spPr>
          <a:xfrm>
            <a:off x="753830" y="2747010"/>
            <a:ext cx="2186380" cy="78867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3E6A852-933B-C943-84B5-55E2372F5D52}"/>
              </a:ext>
            </a:extLst>
          </p:cNvPr>
          <p:cNvSpPr/>
          <p:nvPr/>
        </p:nvSpPr>
        <p:spPr>
          <a:xfrm rot="667908">
            <a:off x="1519810" y="4217129"/>
            <a:ext cx="2329572" cy="93083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C64F0-C734-5846-BBB0-3B6DC8BD2A93}"/>
              </a:ext>
            </a:extLst>
          </p:cNvPr>
          <p:cNvSpPr txBox="1"/>
          <p:nvPr/>
        </p:nvSpPr>
        <p:spPr>
          <a:xfrm>
            <a:off x="6252210" y="2410711"/>
            <a:ext cx="59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A954A9-BB63-1D42-BC71-322A3C932447}"/>
              </a:ext>
            </a:extLst>
          </p:cNvPr>
          <p:cNvSpPr txBox="1"/>
          <p:nvPr/>
        </p:nvSpPr>
        <p:spPr>
          <a:xfrm>
            <a:off x="1343431" y="2801342"/>
            <a:ext cx="59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dry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63EE73-E282-5A4F-AB3D-A1AEE5DFF1FB}"/>
              </a:ext>
            </a:extLst>
          </p:cNvPr>
          <p:cNvSpPr txBox="1"/>
          <p:nvPr/>
        </p:nvSpPr>
        <p:spPr>
          <a:xfrm>
            <a:off x="1549567" y="4999224"/>
            <a:ext cx="5949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dry</a:t>
            </a:r>
          </a:p>
        </p:txBody>
      </p:sp>
    </p:spTree>
    <p:extLst>
      <p:ext uri="{BB962C8B-B14F-4D97-AF65-F5344CB8AC3E}">
        <p14:creationId xmlns:p14="http://schemas.microsoft.com/office/powerpoint/2010/main" val="912374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Agriculture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2195" y="1239174"/>
            <a:ext cx="4354416" cy="229468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Impacts  |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195" y="1806952"/>
            <a:ext cx="110484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Extension reports indicate conditions are very dire in </a:t>
            </a:r>
            <a:r>
              <a:rPr lang="en-US" sz="3200" b="1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Boyd county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, especially for pastures.</a:t>
            </a:r>
          </a:p>
          <a:p>
            <a:pPr marL="457200" indent="-457200">
              <a:buFontTx/>
              <a:buChar char="-"/>
            </a:pPr>
            <a:r>
              <a:rPr lang="en-US" sz="3200" b="1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Panhandle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– Calls from MT ranchers seeking hay and winter grazing. Excess hay currently moving south to CO dairies.</a:t>
            </a:r>
          </a:p>
          <a:p>
            <a:pPr marL="457200" indent="-457200">
              <a:buFontTx/>
              <a:buChar char="-"/>
            </a:pPr>
            <a:r>
              <a:rPr lang="en-US" sz="3200" b="1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Northcentral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– getting calls from SD ranchers looking for winter grazing areas.</a:t>
            </a:r>
          </a:p>
          <a:p>
            <a:pPr marL="457200" indent="-457200">
              <a:buFontTx/>
              <a:buChar char="-"/>
            </a:pPr>
            <a:r>
              <a:rPr lang="en-US" sz="3200" b="1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Sandhills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– haying prairie grass slightly below normal and in need of good Aug/Sep rains. Population and movement should be monitored.</a:t>
            </a:r>
          </a:p>
        </p:txBody>
      </p:sp>
    </p:spTree>
    <p:extLst>
      <p:ext uri="{BB962C8B-B14F-4D97-AF65-F5344CB8AC3E}">
        <p14:creationId xmlns:p14="http://schemas.microsoft.com/office/powerpoint/2010/main" val="12523952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Agriculture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2195" y="1239174"/>
            <a:ext cx="4354416" cy="229468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Impacts  |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2195" y="1818382"/>
            <a:ext cx="1104847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Severe weather – significant hail damage around Alliance, bin and pivot damage around York, so far green snap not as prevalent</a:t>
            </a: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Disease – light thus far, southern rust showing up in southeast KS</a:t>
            </a: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Southeast – Reports of very good to excellent corn and soybean conditions </a:t>
            </a:r>
          </a:p>
          <a:p>
            <a:pPr marL="457200" indent="-457200"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457200" indent="-457200"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Dryland corners likely to see water/heat stress</a:t>
            </a:r>
          </a:p>
        </p:txBody>
      </p:sp>
    </p:spTree>
    <p:extLst>
      <p:ext uri="{BB962C8B-B14F-4D97-AF65-F5344CB8AC3E}">
        <p14:creationId xmlns:p14="http://schemas.microsoft.com/office/powerpoint/2010/main" val="2017975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84BCB4A-32E5-8E4C-A398-DA75F5B25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1398" y="1372507"/>
            <a:ext cx="7340600" cy="51384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Precipitation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60775" y="1664473"/>
            <a:ext cx="4091769" cy="3760967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Only very light precipitation in the forecast period over the next week.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20583" y="6513457"/>
            <a:ext cx="6190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https:// www. </a:t>
            </a:r>
            <a:r>
              <a:rPr lang="en-US" sz="1400" dirty="0" err="1"/>
              <a:t>wpc.ncep.noaa.gov</a:t>
            </a:r>
            <a:r>
              <a:rPr lang="en-US" sz="1400" dirty="0"/>
              <a:t>/</a:t>
            </a:r>
            <a:r>
              <a:rPr lang="en-US" sz="1400" dirty="0" err="1"/>
              <a:t>qpf</a:t>
            </a:r>
            <a:r>
              <a:rPr lang="en-US" sz="1400" dirty="0"/>
              <a:t>/day1-7.shtml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6A5161B-86F3-F744-9300-8AC1F6DEB206}"/>
              </a:ext>
            </a:extLst>
          </p:cNvPr>
          <p:cNvSpPr/>
          <p:nvPr/>
        </p:nvSpPr>
        <p:spPr>
          <a:xfrm>
            <a:off x="7601231" y="2943225"/>
            <a:ext cx="1314450" cy="971550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13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August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21968" y="1256795"/>
            <a:ext cx="11436152" cy="101476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Warmth predominates much of the country and dry signal for portions of west, including western third of Nebraska.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9"/>
          <a:stretch/>
        </p:blipFill>
        <p:spPr>
          <a:xfrm>
            <a:off x="0" y="2271560"/>
            <a:ext cx="6064696" cy="33688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09"/>
          <a:stretch/>
        </p:blipFill>
        <p:spPr>
          <a:xfrm>
            <a:off x="6134999" y="2281185"/>
            <a:ext cx="6047371" cy="33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95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Aug-Sep-Oct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77922" y="1346675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Warm/dry continuation for Nebraska.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8"/>
          <a:stretch/>
        </p:blipFill>
        <p:spPr>
          <a:xfrm>
            <a:off x="0" y="2215652"/>
            <a:ext cx="6033737" cy="3376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88"/>
          <a:stretch/>
        </p:blipFill>
        <p:spPr>
          <a:xfrm>
            <a:off x="6158265" y="2215653"/>
            <a:ext cx="6033735" cy="337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33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37345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Oct-Nov-Dec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0843" y="1255502"/>
            <a:ext cx="11436152" cy="57288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- Warm/dry signal continues in early winter.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7"/>
          <a:stretch/>
        </p:blipFill>
        <p:spPr>
          <a:xfrm>
            <a:off x="-1" y="2252311"/>
            <a:ext cx="5936393" cy="33303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47"/>
          <a:stretch/>
        </p:blipFill>
        <p:spPr>
          <a:xfrm>
            <a:off x="6217920" y="2252311"/>
            <a:ext cx="5974078" cy="3351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8223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47073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Seasonal drought outlook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31594" y="1985487"/>
            <a:ext cx="4529474" cy="220713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Persistence and development across central, western, northern Nebraska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356" y="1238656"/>
            <a:ext cx="7035424" cy="543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8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/>
              <a:t>NEBRASKA STATE CLIMATE OFFICE</a:t>
            </a:r>
          </a:p>
        </p:txBody>
      </p:sp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481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Today’s presentation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394915" y="1383386"/>
            <a:ext cx="10875265" cy="4850352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Recap of spring and recent conditions</a:t>
            </a:r>
          </a:p>
          <a:p>
            <a:endParaRPr lang="en-US" sz="3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Impacts – local perspectives prove key as conditions vary, critical stage for corn occurring now</a:t>
            </a:r>
          </a:p>
          <a:p>
            <a:endParaRPr lang="en-US" sz="34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34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Outlook – warmth and dryness to continue</a:t>
            </a:r>
          </a:p>
        </p:txBody>
      </p:sp>
    </p:spTree>
    <p:extLst>
      <p:ext uri="{BB962C8B-B14F-4D97-AF65-F5344CB8AC3E}">
        <p14:creationId xmlns:p14="http://schemas.microsoft.com/office/powerpoint/2010/main" val="1711383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27617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Outlook summary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4452" y="1562575"/>
            <a:ext cx="10983970" cy="5169695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Widespread warm and dry signal for August and fall to early winter.</a:t>
            </a:r>
          </a:p>
          <a:p>
            <a:pPr marL="0" indent="0">
              <a:buNone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conditions likely to worsen for western half of state.</a:t>
            </a:r>
          </a:p>
          <a:p>
            <a:pPr>
              <a:buFontTx/>
              <a:buChar char="-"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Widespread impacts to corn production partially dependent on current and near-term weather conditions (heat) and timely rains going forward.</a:t>
            </a:r>
          </a:p>
          <a:p>
            <a:pPr>
              <a:buFontTx/>
              <a:buChar char="-"/>
            </a:pPr>
            <a:endParaRPr lang="en-US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>
              <a:buFontTx/>
              <a:buChar char="-"/>
            </a:pPr>
            <a:r>
              <a:rPr lang="en-US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If Hit or miss precipitation pattern we’ve had thus far persists, would see variable impacts across state.</a:t>
            </a:r>
          </a:p>
        </p:txBody>
      </p:sp>
    </p:spTree>
    <p:extLst>
      <p:ext uri="{BB962C8B-B14F-4D97-AF65-F5344CB8AC3E}">
        <p14:creationId xmlns:p14="http://schemas.microsoft.com/office/powerpoint/2010/main" val="30362645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17889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Questions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75694" y="1368476"/>
            <a:ext cx="8531146" cy="2269381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  <a:latin typeface="Avenir Book" charset="0"/>
                <a:ea typeface="Avenir Book" charset="0"/>
                <a:cs typeface="Avenir Book" charset="0"/>
              </a:rPr>
              <a:t>Please contact me at: </a:t>
            </a:r>
            <a:r>
              <a:rPr lang="en-US" sz="26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mshulski3@unl.edu, 402-472-6711</a:t>
            </a:r>
            <a:endParaRPr lang="en-US" sz="2600" dirty="0">
              <a:solidFill>
                <a:srgbClr val="C00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CB3A75-BA83-9F41-8BB1-E8F931E0BB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51" b="19117"/>
          <a:stretch/>
        </p:blipFill>
        <p:spPr>
          <a:xfrm>
            <a:off x="2877940" y="2247086"/>
            <a:ext cx="9144000" cy="448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77940" y="2247086"/>
            <a:ext cx="405046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+mj-lt"/>
              </a:rPr>
              <a:t>New Nebraska </a:t>
            </a:r>
            <a:r>
              <a:rPr lang="en-US" sz="2400" b="1" dirty="0" err="1">
                <a:latin typeface="+mj-lt"/>
              </a:rPr>
              <a:t>Mesonet</a:t>
            </a:r>
            <a:r>
              <a:rPr lang="en-US" sz="2400" b="1" dirty="0">
                <a:latin typeface="+mj-lt"/>
              </a:rPr>
              <a:t> station</a:t>
            </a:r>
          </a:p>
          <a:p>
            <a:r>
              <a:rPr lang="en-US" sz="2400" b="1" dirty="0">
                <a:latin typeface="+mj-lt"/>
              </a:rPr>
              <a:t>Bushnell 12SE (Kimball Co.)</a:t>
            </a:r>
          </a:p>
        </p:txBody>
      </p:sp>
    </p:spTree>
    <p:extLst>
      <p:ext uri="{BB962C8B-B14F-4D97-AF65-F5344CB8AC3E}">
        <p14:creationId xmlns:p14="http://schemas.microsoft.com/office/powerpoint/2010/main" val="18326891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59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255238"/>
            <a:ext cx="11466263" cy="14295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Mar-Apr-May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mostly warm and wet spring, except dry for NW Panhandle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7" y="2165318"/>
            <a:ext cx="5643734" cy="4399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2711" y="2122756"/>
            <a:ext cx="5698337" cy="444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301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03938" y="1427490"/>
            <a:ext cx="4148811" cy="4386169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June temperature  | 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Nebraska was much above average</a:t>
            </a:r>
            <a:b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(72.8°F, +4.5°F), ranks as 12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warmest</a:t>
            </a:r>
          </a:p>
          <a:p>
            <a:pPr marL="0" indent="0">
              <a:buNone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Warmest on record for U.S.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2089" y="1272405"/>
            <a:ext cx="7189119" cy="525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43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544518" y="1624008"/>
            <a:ext cx="4325866" cy="4317193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June precipitation 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</a:t>
            </a:r>
          </a:p>
          <a:p>
            <a:pPr marL="0" indent="0">
              <a:buNone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Below to much below average (2.11”, -1.58), 13</a:t>
            </a:r>
            <a:r>
              <a:rPr lang="en-US" sz="3200" b="1" baseline="300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th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driest on record.</a:t>
            </a:r>
          </a:p>
          <a:p>
            <a:pPr marL="0" indent="0">
              <a:buNone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Wet in far southeast corner.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4317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Source: https</a:t>
            </a:r>
            <a:r>
              <a:rPr lang="en-US" sz="1400" dirty="0"/>
              <a:t>://</a:t>
            </a:r>
            <a:r>
              <a:rPr lang="en-US" sz="1400" dirty="0" err="1"/>
              <a:t>ncdc.noaa.gov</a:t>
            </a:r>
            <a:r>
              <a:rPr lang="en-US" sz="1400" dirty="0"/>
              <a:t>/temp-and-</a:t>
            </a:r>
            <a:r>
              <a:rPr lang="en-US" sz="1400" dirty="0" err="1"/>
              <a:t>precip</a:t>
            </a:r>
            <a:r>
              <a:rPr lang="en-US" sz="1400" dirty="0"/>
              <a:t>/us-maps/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11" y="1371315"/>
            <a:ext cx="7053769" cy="5154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8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 month departures &gt; 3 inches in some areas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60 day precipitation</a:t>
            </a:r>
            <a:b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20 May </a:t>
            </a:r>
            <a:r>
              <a:rPr lang="mr-IN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18 Jul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1" t="22666" r="2281" b="6316"/>
          <a:stretch/>
        </p:blipFill>
        <p:spPr>
          <a:xfrm>
            <a:off x="634947" y="2063381"/>
            <a:ext cx="7700532" cy="442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35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26642" y="1212929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3 month departures greater than 4.5 inches for pockets of the state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90 day precipitation</a:t>
            </a:r>
            <a:b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20 Apr </a:t>
            </a:r>
            <a:r>
              <a:rPr lang="mr-IN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18 Jul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3" t="23891" r="3155" b="6932"/>
          <a:stretch/>
        </p:blipFill>
        <p:spPr>
          <a:xfrm>
            <a:off x="634947" y="2156058"/>
            <a:ext cx="7687103" cy="4369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1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5" y="1157473"/>
            <a:ext cx="11115094" cy="663296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Precipitation | </a:t>
            </a: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YTD departures highest in northeast, northcentral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49457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 </a:t>
            </a:r>
            <a:r>
              <a:rPr lang="en-US" sz="1400" dirty="0" err="1"/>
              <a:t>hprcc.unl.edu</a:t>
            </a:r>
            <a:r>
              <a:rPr lang="en-US" sz="1400" dirty="0"/>
              <a:t>/</a:t>
            </a:r>
            <a:r>
              <a:rPr lang="en-US" sz="1400" dirty="0" err="1"/>
              <a:t>maps.php?map</a:t>
            </a:r>
            <a:r>
              <a:rPr lang="en-US" sz="1400" dirty="0"/>
              <a:t>=</a:t>
            </a:r>
            <a:r>
              <a:rPr lang="en-US" sz="1400" dirty="0" err="1"/>
              <a:t>ACISClimateMaps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8441537" y="2855668"/>
            <a:ext cx="33001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120 day precipitation</a:t>
            </a:r>
            <a:b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</a:br>
            <a:r>
              <a:rPr lang="en-US" sz="24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departure from normal</a:t>
            </a:r>
          </a:p>
          <a:p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1 Jan </a:t>
            </a:r>
            <a:r>
              <a:rPr lang="mr-IN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–</a:t>
            </a:r>
            <a:r>
              <a:rPr lang="en-US" sz="2400" i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 18 Jul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" t="23719" r="3101" b="6105"/>
          <a:stretch/>
        </p:blipFill>
        <p:spPr>
          <a:xfrm>
            <a:off x="634945" y="2027022"/>
            <a:ext cx="7774217" cy="449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936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" y="0"/>
            <a:ext cx="12192000" cy="10505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946" y="355782"/>
            <a:ext cx="10416263" cy="430742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venir Book" charset="0"/>
                <a:ea typeface="Avenir Book" charset="0"/>
                <a:cs typeface="Avenir Book" charset="0"/>
              </a:rPr>
              <a:t>Recap</a:t>
            </a:r>
          </a:p>
        </p:txBody>
      </p:sp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B21D0AFF-8225-4C36-B60E-A3E7A2B3A66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34946" y="1421536"/>
            <a:ext cx="3891334" cy="4704944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Drought | 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one to four class improvements since start of the year for much of Nebraska.</a:t>
            </a:r>
          </a:p>
          <a:p>
            <a:pPr>
              <a:buFontTx/>
              <a:buChar char="-"/>
            </a:pPr>
            <a:r>
              <a:rPr lang="en-US" sz="3200" b="1" dirty="0">
                <a:solidFill>
                  <a:srgbClr val="A51402"/>
                </a:solidFill>
                <a:latin typeface="Avenir Book" charset="0"/>
                <a:ea typeface="Avenir Book" charset="0"/>
                <a:cs typeface="Avenir Book" charset="0"/>
              </a:rPr>
              <a:t>degradation in the northeast and small pocket of southeast </a:t>
            </a:r>
          </a:p>
          <a:p>
            <a:pPr>
              <a:buFontTx/>
              <a:buChar char="-"/>
            </a:pPr>
            <a:endParaRPr lang="en-US" sz="3200" b="1" dirty="0">
              <a:solidFill>
                <a:srgbClr val="A51402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091637" y="370949"/>
            <a:ext cx="1919143" cy="39980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lnSpc>
                <a:spcPts val="1400"/>
              </a:lnSpc>
              <a:defRPr sz="1200" spc="300">
                <a:solidFill>
                  <a:srgbClr val="A41402"/>
                </a:solidFill>
              </a:defRPr>
            </a:lvl1pPr>
          </a:lstStyle>
          <a:p>
            <a:r>
              <a:rPr lang="en-US" dirty="0">
                <a:solidFill>
                  <a:schemeClr val="bg2"/>
                </a:solidFill>
              </a:rPr>
              <a:t>NEBRASKA STATE CLIMATE OFFICE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4946" y="6525992"/>
            <a:ext cx="36166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https://</a:t>
            </a:r>
            <a:r>
              <a:rPr lang="en-US" sz="1400" dirty="0" err="1"/>
              <a:t>droughtmonitor.unl.edu</a:t>
            </a:r>
            <a:r>
              <a:rPr lang="en-US" sz="1400" dirty="0"/>
              <a:t>/maps/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4" t="1685" r="2992" b="6246"/>
          <a:stretch/>
        </p:blipFill>
        <p:spPr>
          <a:xfrm>
            <a:off x="4716380" y="1212703"/>
            <a:ext cx="7390654" cy="553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38146"/>
      </p:ext>
    </p:extLst>
  </p:cSld>
  <p:clrMapOvr>
    <a:masterClrMapping/>
  </p:clrMapOvr>
</p:sld>
</file>

<file path=ppt/theme/theme1.xml><?xml version="1.0" encoding="utf-8"?>
<a:theme xmlns:a="http://schemas.openxmlformats.org/drawingml/2006/main" name="NSCO_theme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theme_2017" id="{65624B93-A896-6E41-96AB-EC5B694321EC}" vid="{02AC286F-CF54-EA46-B121-0BFC840A7C09}"/>
    </a:ext>
  </a:extLst>
</a:theme>
</file>

<file path=ppt/theme/theme2.xml><?xml version="1.0" encoding="utf-8"?>
<a:theme xmlns:a="http://schemas.openxmlformats.org/drawingml/2006/main" name="NSCO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1E4EED4B-D287-1643-A3E1-558D942114F6}"/>
    </a:ext>
  </a:extLst>
</a:theme>
</file>

<file path=ppt/theme/theme3.xml><?xml version="1.0" encoding="utf-8"?>
<a:theme xmlns:a="http://schemas.openxmlformats.org/drawingml/2006/main" name="NSCO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2A3044A2-0D05-4247-9147-69540055091D}"/>
    </a:ext>
  </a:extLst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SCO_2017_1" id="{3599B5FB-82BC-154A-8384-B2B2088E9E90}" vid="{CEAFEAE3-171E-B842-8E6B-2FA14608A98D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NSCO_theme_2017</Template>
  <TotalTime>15708</TotalTime>
  <Words>2259</Words>
  <Application>Microsoft Office PowerPoint</Application>
  <PresentationFormat>Widescreen</PresentationFormat>
  <Paragraphs>166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Avenir Book</vt:lpstr>
      <vt:lpstr>Calibri</vt:lpstr>
      <vt:lpstr>Calibri Light</vt:lpstr>
      <vt:lpstr>Helvetica</vt:lpstr>
      <vt:lpstr>Helvetica Light</vt:lpstr>
      <vt:lpstr>Lucida Grande</vt:lpstr>
      <vt:lpstr>NSCO_theme_2017</vt:lpstr>
      <vt:lpstr>NSCO theme</vt:lpstr>
      <vt:lpstr>NSCO Closing Slide</vt:lpstr>
      <vt:lpstr>Custom Design</vt:lpstr>
      <vt:lpstr>Nebraska Climate Update</vt:lpstr>
      <vt:lpstr>Today’s presentation</vt:lpstr>
      <vt:lpstr>Recap</vt:lpstr>
      <vt:lpstr>Recap</vt:lpstr>
      <vt:lpstr>Recap</vt:lpstr>
      <vt:lpstr>Recap</vt:lpstr>
      <vt:lpstr>Recap</vt:lpstr>
      <vt:lpstr>Recap</vt:lpstr>
      <vt:lpstr>Recap</vt:lpstr>
      <vt:lpstr>Soils</vt:lpstr>
      <vt:lpstr>Soils</vt:lpstr>
      <vt:lpstr>Soils</vt:lpstr>
      <vt:lpstr>Agriculture</vt:lpstr>
      <vt:lpstr>Agriculture</vt:lpstr>
      <vt:lpstr>Precipitation outlook</vt:lpstr>
      <vt:lpstr>August outlook</vt:lpstr>
      <vt:lpstr>Aug-Sep-Oct outlook</vt:lpstr>
      <vt:lpstr>Oct-Nov-Dec outlook</vt:lpstr>
      <vt:lpstr>Seasonal drought outlook</vt:lpstr>
      <vt:lpstr>Outlook summary</vt:lpstr>
      <vt:lpstr>Questions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Martha Shulski</dc:creator>
  <cp:lastModifiedBy>Roth, Steve</cp:lastModifiedBy>
  <cp:revision>385</cp:revision>
  <cp:lastPrinted>2017-11-06T20:06:43Z</cp:lastPrinted>
  <dcterms:created xsi:type="dcterms:W3CDTF">2017-10-30T18:52:57Z</dcterms:created>
  <dcterms:modified xsi:type="dcterms:W3CDTF">2021-07-22T12:34:31Z</dcterms:modified>
</cp:coreProperties>
</file>