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451" r:id="rId3"/>
    <p:sldId id="463" r:id="rId4"/>
    <p:sldId id="477" r:id="rId5"/>
    <p:sldId id="459" r:id="rId6"/>
    <p:sldId id="452" r:id="rId7"/>
    <p:sldId id="418" r:id="rId8"/>
    <p:sldId id="460" r:id="rId9"/>
    <p:sldId id="461" r:id="rId10"/>
    <p:sldId id="475" r:id="rId11"/>
    <p:sldId id="474" r:id="rId12"/>
    <p:sldId id="473" r:id="rId13"/>
    <p:sldId id="4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 varScale="1">
        <p:scale>
          <a:sx n="112" d="100"/>
          <a:sy n="112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588" y="6516688"/>
            <a:ext cx="2786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Minion" pitchFamily="82" charset="0"/>
              </a:rPr>
              <a:t>University of Nebraska</a:t>
            </a:r>
            <a:r>
              <a:rPr lang="en-US" sz="1600">
                <a:solidFill>
                  <a:schemeClr val="bg1"/>
                </a:solidFill>
                <a:latin typeface="Symbol" pitchFamily="18" charset="2"/>
              </a:rPr>
              <a:t>-</a:t>
            </a:r>
            <a:r>
              <a:rPr lang="en-US" sz="1600">
                <a:solidFill>
                  <a:schemeClr val="bg1"/>
                </a:solidFill>
                <a:latin typeface="Minion" pitchFamily="82" charset="0"/>
              </a:rPr>
              <a:t>Lincoln</a:t>
            </a: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914400" y="5727700"/>
            <a:ext cx="819150" cy="704850"/>
            <a:chOff x="4575" y="3188"/>
            <a:chExt cx="516" cy="444"/>
          </a:xfrm>
        </p:grpSpPr>
        <p:sp>
          <p:nvSpPr>
            <p:cNvPr id="3082" name="AutoShape 10"/>
            <p:cNvSpPr>
              <a:spLocks noChangeAspect="1" noChangeArrowheads="1" noTextEdit="1"/>
            </p:cNvSpPr>
            <p:nvPr userDrawn="1"/>
          </p:nvSpPr>
          <p:spPr bwMode="auto">
            <a:xfrm>
              <a:off x="4575" y="3188"/>
              <a:ext cx="516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 userDrawn="1"/>
          </p:nvSpPr>
          <p:spPr bwMode="auto">
            <a:xfrm>
              <a:off x="4976" y="3573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5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 userDrawn="1"/>
          </p:nvSpPr>
          <p:spPr bwMode="auto">
            <a:xfrm>
              <a:off x="4579" y="3192"/>
              <a:ext cx="439" cy="432"/>
            </a:xfrm>
            <a:custGeom>
              <a:avLst/>
              <a:gdLst/>
              <a:ahLst/>
              <a:cxnLst>
                <a:cxn ang="0">
                  <a:pos x="285" y="208"/>
                </a:cxn>
                <a:cxn ang="0">
                  <a:pos x="235" y="0"/>
                </a:cxn>
                <a:cxn ang="0">
                  <a:pos x="386" y="97"/>
                </a:cxn>
                <a:cxn ang="0">
                  <a:pos x="439" y="339"/>
                </a:cxn>
                <a:cxn ang="0">
                  <a:pos x="149" y="237"/>
                </a:cxn>
                <a:cxn ang="0">
                  <a:pos x="194" y="432"/>
                </a:cxn>
                <a:cxn ang="0">
                  <a:pos x="48" y="337"/>
                </a:cxn>
                <a:cxn ang="0">
                  <a:pos x="1" y="96"/>
                </a:cxn>
                <a:cxn ang="0">
                  <a:pos x="278" y="43"/>
                </a:cxn>
                <a:cxn ang="0">
                  <a:pos x="382" y="55"/>
                </a:cxn>
                <a:cxn ang="0">
                  <a:pos x="375" y="55"/>
                </a:cxn>
                <a:cxn ang="0">
                  <a:pos x="367" y="58"/>
                </a:cxn>
                <a:cxn ang="0">
                  <a:pos x="361" y="60"/>
                </a:cxn>
                <a:cxn ang="0">
                  <a:pos x="357" y="63"/>
                </a:cxn>
                <a:cxn ang="0">
                  <a:pos x="353" y="69"/>
                </a:cxn>
                <a:cxn ang="0">
                  <a:pos x="350" y="75"/>
                </a:cxn>
                <a:cxn ang="0">
                  <a:pos x="348" y="86"/>
                </a:cxn>
                <a:cxn ang="0">
                  <a:pos x="348" y="93"/>
                </a:cxn>
                <a:cxn ang="0">
                  <a:pos x="348" y="333"/>
                </a:cxn>
                <a:cxn ang="0">
                  <a:pos x="350" y="344"/>
                </a:cxn>
                <a:cxn ang="0">
                  <a:pos x="353" y="352"/>
                </a:cxn>
                <a:cxn ang="0">
                  <a:pos x="359" y="361"/>
                </a:cxn>
                <a:cxn ang="0">
                  <a:pos x="364" y="366"/>
                </a:cxn>
                <a:cxn ang="0">
                  <a:pos x="369" y="371"/>
                </a:cxn>
                <a:cxn ang="0">
                  <a:pos x="378" y="376"/>
                </a:cxn>
                <a:cxn ang="0">
                  <a:pos x="386" y="378"/>
                </a:cxn>
                <a:cxn ang="0">
                  <a:pos x="397" y="378"/>
                </a:cxn>
                <a:cxn ang="0">
                  <a:pos x="322" y="392"/>
                </a:cxn>
                <a:cxn ang="0">
                  <a:pos x="289" y="350"/>
                </a:cxn>
                <a:cxn ang="0">
                  <a:pos x="111" y="345"/>
                </a:cxn>
                <a:cxn ang="0">
                  <a:pos x="111" y="352"/>
                </a:cxn>
                <a:cxn ang="0">
                  <a:pos x="113" y="359"/>
                </a:cxn>
                <a:cxn ang="0">
                  <a:pos x="115" y="366"/>
                </a:cxn>
                <a:cxn ang="0">
                  <a:pos x="120" y="371"/>
                </a:cxn>
                <a:cxn ang="0">
                  <a:pos x="125" y="377"/>
                </a:cxn>
                <a:cxn ang="0">
                  <a:pos x="132" y="378"/>
                </a:cxn>
                <a:cxn ang="0">
                  <a:pos x="143" y="380"/>
                </a:cxn>
                <a:cxn ang="0">
                  <a:pos x="41" y="391"/>
                </a:cxn>
                <a:cxn ang="0">
                  <a:pos x="60" y="380"/>
                </a:cxn>
                <a:cxn ang="0">
                  <a:pos x="68" y="378"/>
                </a:cxn>
                <a:cxn ang="0">
                  <a:pos x="76" y="374"/>
                </a:cxn>
                <a:cxn ang="0">
                  <a:pos x="80" y="370"/>
                </a:cxn>
                <a:cxn ang="0">
                  <a:pos x="86" y="362"/>
                </a:cxn>
                <a:cxn ang="0">
                  <a:pos x="87" y="354"/>
                </a:cxn>
                <a:cxn ang="0">
                  <a:pos x="88" y="344"/>
                </a:cxn>
                <a:cxn ang="0">
                  <a:pos x="87" y="86"/>
                </a:cxn>
                <a:cxn ang="0">
                  <a:pos x="87" y="82"/>
                </a:cxn>
                <a:cxn ang="0">
                  <a:pos x="82" y="75"/>
                </a:cxn>
                <a:cxn ang="0">
                  <a:pos x="76" y="70"/>
                </a:cxn>
                <a:cxn ang="0">
                  <a:pos x="65" y="63"/>
                </a:cxn>
                <a:cxn ang="0">
                  <a:pos x="54" y="58"/>
                </a:cxn>
                <a:cxn ang="0">
                  <a:pos x="44" y="55"/>
                </a:cxn>
                <a:cxn ang="0">
                  <a:pos x="41" y="44"/>
                </a:cxn>
                <a:cxn ang="0">
                  <a:pos x="325" y="313"/>
                </a:cxn>
                <a:cxn ang="0">
                  <a:pos x="325" y="84"/>
                </a:cxn>
                <a:cxn ang="0">
                  <a:pos x="322" y="75"/>
                </a:cxn>
                <a:cxn ang="0">
                  <a:pos x="321" y="69"/>
                </a:cxn>
                <a:cxn ang="0">
                  <a:pos x="316" y="63"/>
                </a:cxn>
                <a:cxn ang="0">
                  <a:pos x="311" y="59"/>
                </a:cxn>
                <a:cxn ang="0">
                  <a:pos x="303" y="56"/>
                </a:cxn>
                <a:cxn ang="0">
                  <a:pos x="292" y="55"/>
                </a:cxn>
                <a:cxn ang="0">
                  <a:pos x="278" y="43"/>
                </a:cxn>
              </a:cxnLst>
              <a:rect l="0" t="0" r="r" b="b"/>
              <a:pathLst>
                <a:path w="439" h="432">
                  <a:moveTo>
                    <a:pt x="1" y="1"/>
                  </a:moveTo>
                  <a:lnTo>
                    <a:pt x="128" y="3"/>
                  </a:lnTo>
                  <a:lnTo>
                    <a:pt x="285" y="208"/>
                  </a:lnTo>
                  <a:lnTo>
                    <a:pt x="285" y="97"/>
                  </a:lnTo>
                  <a:lnTo>
                    <a:pt x="235" y="97"/>
                  </a:lnTo>
                  <a:lnTo>
                    <a:pt x="235" y="0"/>
                  </a:lnTo>
                  <a:lnTo>
                    <a:pt x="439" y="0"/>
                  </a:lnTo>
                  <a:lnTo>
                    <a:pt x="439" y="97"/>
                  </a:lnTo>
                  <a:lnTo>
                    <a:pt x="386" y="97"/>
                  </a:lnTo>
                  <a:lnTo>
                    <a:pt x="386" y="218"/>
                  </a:lnTo>
                  <a:lnTo>
                    <a:pt x="386" y="339"/>
                  </a:lnTo>
                  <a:lnTo>
                    <a:pt x="439" y="339"/>
                  </a:lnTo>
                  <a:lnTo>
                    <a:pt x="439" y="432"/>
                  </a:lnTo>
                  <a:lnTo>
                    <a:pt x="308" y="432"/>
                  </a:lnTo>
                  <a:lnTo>
                    <a:pt x="149" y="237"/>
                  </a:lnTo>
                  <a:lnTo>
                    <a:pt x="149" y="339"/>
                  </a:lnTo>
                  <a:lnTo>
                    <a:pt x="194" y="339"/>
                  </a:lnTo>
                  <a:lnTo>
                    <a:pt x="194" y="432"/>
                  </a:lnTo>
                  <a:lnTo>
                    <a:pt x="0" y="432"/>
                  </a:lnTo>
                  <a:lnTo>
                    <a:pt x="0" y="337"/>
                  </a:lnTo>
                  <a:lnTo>
                    <a:pt x="48" y="337"/>
                  </a:lnTo>
                  <a:lnTo>
                    <a:pt x="48" y="217"/>
                  </a:lnTo>
                  <a:lnTo>
                    <a:pt x="48" y="96"/>
                  </a:lnTo>
                  <a:lnTo>
                    <a:pt x="1" y="96"/>
                  </a:lnTo>
                  <a:lnTo>
                    <a:pt x="1" y="1"/>
                  </a:lnTo>
                  <a:lnTo>
                    <a:pt x="1" y="1"/>
                  </a:lnTo>
                  <a:lnTo>
                    <a:pt x="278" y="43"/>
                  </a:lnTo>
                  <a:lnTo>
                    <a:pt x="394" y="43"/>
                  </a:lnTo>
                  <a:lnTo>
                    <a:pt x="394" y="55"/>
                  </a:lnTo>
                  <a:lnTo>
                    <a:pt x="382" y="55"/>
                  </a:lnTo>
                  <a:lnTo>
                    <a:pt x="378" y="55"/>
                  </a:lnTo>
                  <a:lnTo>
                    <a:pt x="376" y="55"/>
                  </a:lnTo>
                  <a:lnTo>
                    <a:pt x="375" y="55"/>
                  </a:lnTo>
                  <a:lnTo>
                    <a:pt x="371" y="55"/>
                  </a:lnTo>
                  <a:lnTo>
                    <a:pt x="368" y="56"/>
                  </a:lnTo>
                  <a:lnTo>
                    <a:pt x="367" y="58"/>
                  </a:lnTo>
                  <a:lnTo>
                    <a:pt x="364" y="58"/>
                  </a:lnTo>
                  <a:lnTo>
                    <a:pt x="361" y="60"/>
                  </a:lnTo>
                  <a:lnTo>
                    <a:pt x="361" y="60"/>
                  </a:lnTo>
                  <a:lnTo>
                    <a:pt x="359" y="62"/>
                  </a:lnTo>
                  <a:lnTo>
                    <a:pt x="359" y="63"/>
                  </a:lnTo>
                  <a:lnTo>
                    <a:pt x="357" y="63"/>
                  </a:lnTo>
                  <a:lnTo>
                    <a:pt x="356" y="65"/>
                  </a:lnTo>
                  <a:lnTo>
                    <a:pt x="354" y="66"/>
                  </a:lnTo>
                  <a:lnTo>
                    <a:pt x="353" y="69"/>
                  </a:lnTo>
                  <a:lnTo>
                    <a:pt x="350" y="73"/>
                  </a:lnTo>
                  <a:lnTo>
                    <a:pt x="350" y="74"/>
                  </a:lnTo>
                  <a:lnTo>
                    <a:pt x="350" y="75"/>
                  </a:lnTo>
                  <a:lnTo>
                    <a:pt x="349" y="80"/>
                  </a:lnTo>
                  <a:lnTo>
                    <a:pt x="348" y="84"/>
                  </a:lnTo>
                  <a:lnTo>
                    <a:pt x="348" y="86"/>
                  </a:lnTo>
                  <a:lnTo>
                    <a:pt x="348" y="89"/>
                  </a:lnTo>
                  <a:lnTo>
                    <a:pt x="348" y="91"/>
                  </a:lnTo>
                  <a:lnTo>
                    <a:pt x="348" y="93"/>
                  </a:lnTo>
                  <a:lnTo>
                    <a:pt x="348" y="213"/>
                  </a:lnTo>
                  <a:lnTo>
                    <a:pt x="348" y="330"/>
                  </a:lnTo>
                  <a:lnTo>
                    <a:pt x="348" y="333"/>
                  </a:lnTo>
                  <a:lnTo>
                    <a:pt x="348" y="336"/>
                  </a:lnTo>
                  <a:lnTo>
                    <a:pt x="349" y="340"/>
                  </a:lnTo>
                  <a:lnTo>
                    <a:pt x="350" y="344"/>
                  </a:lnTo>
                  <a:lnTo>
                    <a:pt x="352" y="348"/>
                  </a:lnTo>
                  <a:lnTo>
                    <a:pt x="353" y="350"/>
                  </a:lnTo>
                  <a:lnTo>
                    <a:pt x="353" y="352"/>
                  </a:lnTo>
                  <a:lnTo>
                    <a:pt x="354" y="354"/>
                  </a:lnTo>
                  <a:lnTo>
                    <a:pt x="356" y="356"/>
                  </a:lnTo>
                  <a:lnTo>
                    <a:pt x="359" y="361"/>
                  </a:lnTo>
                  <a:lnTo>
                    <a:pt x="360" y="362"/>
                  </a:lnTo>
                  <a:lnTo>
                    <a:pt x="361" y="365"/>
                  </a:lnTo>
                  <a:lnTo>
                    <a:pt x="364" y="366"/>
                  </a:lnTo>
                  <a:lnTo>
                    <a:pt x="365" y="367"/>
                  </a:lnTo>
                  <a:lnTo>
                    <a:pt x="367" y="370"/>
                  </a:lnTo>
                  <a:lnTo>
                    <a:pt x="369" y="371"/>
                  </a:lnTo>
                  <a:lnTo>
                    <a:pt x="372" y="373"/>
                  </a:lnTo>
                  <a:lnTo>
                    <a:pt x="375" y="373"/>
                  </a:lnTo>
                  <a:lnTo>
                    <a:pt x="378" y="376"/>
                  </a:lnTo>
                  <a:lnTo>
                    <a:pt x="379" y="377"/>
                  </a:lnTo>
                  <a:lnTo>
                    <a:pt x="383" y="377"/>
                  </a:lnTo>
                  <a:lnTo>
                    <a:pt x="386" y="378"/>
                  </a:lnTo>
                  <a:lnTo>
                    <a:pt x="388" y="378"/>
                  </a:lnTo>
                  <a:lnTo>
                    <a:pt x="393" y="378"/>
                  </a:lnTo>
                  <a:lnTo>
                    <a:pt x="397" y="378"/>
                  </a:lnTo>
                  <a:lnTo>
                    <a:pt x="399" y="378"/>
                  </a:lnTo>
                  <a:lnTo>
                    <a:pt x="399" y="392"/>
                  </a:lnTo>
                  <a:lnTo>
                    <a:pt x="322" y="392"/>
                  </a:lnTo>
                  <a:lnTo>
                    <a:pt x="321" y="389"/>
                  </a:lnTo>
                  <a:lnTo>
                    <a:pt x="314" y="380"/>
                  </a:lnTo>
                  <a:lnTo>
                    <a:pt x="289" y="350"/>
                  </a:lnTo>
                  <a:lnTo>
                    <a:pt x="217" y="256"/>
                  </a:lnTo>
                  <a:lnTo>
                    <a:pt x="111" y="122"/>
                  </a:lnTo>
                  <a:lnTo>
                    <a:pt x="111" y="345"/>
                  </a:lnTo>
                  <a:lnTo>
                    <a:pt x="111" y="348"/>
                  </a:lnTo>
                  <a:lnTo>
                    <a:pt x="111" y="351"/>
                  </a:lnTo>
                  <a:lnTo>
                    <a:pt x="111" y="352"/>
                  </a:lnTo>
                  <a:lnTo>
                    <a:pt x="113" y="355"/>
                  </a:lnTo>
                  <a:lnTo>
                    <a:pt x="113" y="358"/>
                  </a:lnTo>
                  <a:lnTo>
                    <a:pt x="113" y="359"/>
                  </a:lnTo>
                  <a:lnTo>
                    <a:pt x="114" y="362"/>
                  </a:lnTo>
                  <a:lnTo>
                    <a:pt x="114" y="363"/>
                  </a:lnTo>
                  <a:lnTo>
                    <a:pt x="115" y="366"/>
                  </a:lnTo>
                  <a:lnTo>
                    <a:pt x="118" y="370"/>
                  </a:lnTo>
                  <a:lnTo>
                    <a:pt x="118" y="370"/>
                  </a:lnTo>
                  <a:lnTo>
                    <a:pt x="120" y="371"/>
                  </a:lnTo>
                  <a:lnTo>
                    <a:pt x="122" y="373"/>
                  </a:lnTo>
                  <a:lnTo>
                    <a:pt x="124" y="376"/>
                  </a:lnTo>
                  <a:lnTo>
                    <a:pt x="125" y="377"/>
                  </a:lnTo>
                  <a:lnTo>
                    <a:pt x="126" y="377"/>
                  </a:lnTo>
                  <a:lnTo>
                    <a:pt x="129" y="378"/>
                  </a:lnTo>
                  <a:lnTo>
                    <a:pt x="132" y="378"/>
                  </a:lnTo>
                  <a:lnTo>
                    <a:pt x="135" y="380"/>
                  </a:lnTo>
                  <a:lnTo>
                    <a:pt x="137" y="380"/>
                  </a:lnTo>
                  <a:lnTo>
                    <a:pt x="143" y="380"/>
                  </a:lnTo>
                  <a:lnTo>
                    <a:pt x="158" y="380"/>
                  </a:lnTo>
                  <a:lnTo>
                    <a:pt x="158" y="391"/>
                  </a:lnTo>
                  <a:lnTo>
                    <a:pt x="41" y="391"/>
                  </a:lnTo>
                  <a:lnTo>
                    <a:pt x="41" y="380"/>
                  </a:lnTo>
                  <a:lnTo>
                    <a:pt x="56" y="380"/>
                  </a:lnTo>
                  <a:lnTo>
                    <a:pt x="60" y="380"/>
                  </a:lnTo>
                  <a:lnTo>
                    <a:pt x="63" y="380"/>
                  </a:lnTo>
                  <a:lnTo>
                    <a:pt x="65" y="378"/>
                  </a:lnTo>
                  <a:lnTo>
                    <a:pt x="68" y="378"/>
                  </a:lnTo>
                  <a:lnTo>
                    <a:pt x="71" y="377"/>
                  </a:lnTo>
                  <a:lnTo>
                    <a:pt x="73" y="377"/>
                  </a:lnTo>
                  <a:lnTo>
                    <a:pt x="76" y="374"/>
                  </a:lnTo>
                  <a:lnTo>
                    <a:pt x="77" y="373"/>
                  </a:lnTo>
                  <a:lnTo>
                    <a:pt x="79" y="373"/>
                  </a:lnTo>
                  <a:lnTo>
                    <a:pt x="80" y="370"/>
                  </a:lnTo>
                  <a:lnTo>
                    <a:pt x="82" y="369"/>
                  </a:lnTo>
                  <a:lnTo>
                    <a:pt x="84" y="365"/>
                  </a:lnTo>
                  <a:lnTo>
                    <a:pt x="86" y="362"/>
                  </a:lnTo>
                  <a:lnTo>
                    <a:pt x="86" y="361"/>
                  </a:lnTo>
                  <a:lnTo>
                    <a:pt x="87" y="359"/>
                  </a:lnTo>
                  <a:lnTo>
                    <a:pt x="87" y="354"/>
                  </a:lnTo>
                  <a:lnTo>
                    <a:pt x="87" y="350"/>
                  </a:lnTo>
                  <a:lnTo>
                    <a:pt x="88" y="347"/>
                  </a:lnTo>
                  <a:lnTo>
                    <a:pt x="88" y="344"/>
                  </a:lnTo>
                  <a:lnTo>
                    <a:pt x="88" y="217"/>
                  </a:lnTo>
                  <a:lnTo>
                    <a:pt x="88" y="89"/>
                  </a:lnTo>
                  <a:lnTo>
                    <a:pt x="87" y="86"/>
                  </a:lnTo>
                  <a:lnTo>
                    <a:pt x="87" y="85"/>
                  </a:lnTo>
                  <a:lnTo>
                    <a:pt x="87" y="84"/>
                  </a:lnTo>
                  <a:lnTo>
                    <a:pt x="87" y="82"/>
                  </a:lnTo>
                  <a:lnTo>
                    <a:pt x="86" y="80"/>
                  </a:lnTo>
                  <a:lnTo>
                    <a:pt x="84" y="78"/>
                  </a:lnTo>
                  <a:lnTo>
                    <a:pt x="82" y="75"/>
                  </a:lnTo>
                  <a:lnTo>
                    <a:pt x="82" y="74"/>
                  </a:lnTo>
                  <a:lnTo>
                    <a:pt x="79" y="73"/>
                  </a:lnTo>
                  <a:lnTo>
                    <a:pt x="76" y="70"/>
                  </a:lnTo>
                  <a:lnTo>
                    <a:pt x="73" y="67"/>
                  </a:lnTo>
                  <a:lnTo>
                    <a:pt x="69" y="65"/>
                  </a:lnTo>
                  <a:lnTo>
                    <a:pt x="65" y="63"/>
                  </a:lnTo>
                  <a:lnTo>
                    <a:pt x="61" y="60"/>
                  </a:lnTo>
                  <a:lnTo>
                    <a:pt x="57" y="59"/>
                  </a:lnTo>
                  <a:lnTo>
                    <a:pt x="54" y="58"/>
                  </a:lnTo>
                  <a:lnTo>
                    <a:pt x="50" y="58"/>
                  </a:lnTo>
                  <a:lnTo>
                    <a:pt x="46" y="56"/>
                  </a:lnTo>
                  <a:lnTo>
                    <a:pt x="44" y="55"/>
                  </a:lnTo>
                  <a:lnTo>
                    <a:pt x="42" y="55"/>
                  </a:lnTo>
                  <a:lnTo>
                    <a:pt x="41" y="55"/>
                  </a:lnTo>
                  <a:lnTo>
                    <a:pt x="41" y="44"/>
                  </a:lnTo>
                  <a:lnTo>
                    <a:pt x="113" y="44"/>
                  </a:lnTo>
                  <a:lnTo>
                    <a:pt x="219" y="178"/>
                  </a:lnTo>
                  <a:lnTo>
                    <a:pt x="325" y="313"/>
                  </a:lnTo>
                  <a:lnTo>
                    <a:pt x="325" y="93"/>
                  </a:lnTo>
                  <a:lnTo>
                    <a:pt x="325" y="86"/>
                  </a:lnTo>
                  <a:lnTo>
                    <a:pt x="325" y="84"/>
                  </a:lnTo>
                  <a:lnTo>
                    <a:pt x="325" y="82"/>
                  </a:lnTo>
                  <a:lnTo>
                    <a:pt x="323" y="77"/>
                  </a:lnTo>
                  <a:lnTo>
                    <a:pt x="322" y="75"/>
                  </a:lnTo>
                  <a:lnTo>
                    <a:pt x="322" y="73"/>
                  </a:lnTo>
                  <a:lnTo>
                    <a:pt x="321" y="71"/>
                  </a:lnTo>
                  <a:lnTo>
                    <a:pt x="321" y="69"/>
                  </a:lnTo>
                  <a:lnTo>
                    <a:pt x="319" y="67"/>
                  </a:lnTo>
                  <a:lnTo>
                    <a:pt x="319" y="66"/>
                  </a:lnTo>
                  <a:lnTo>
                    <a:pt x="316" y="63"/>
                  </a:lnTo>
                  <a:lnTo>
                    <a:pt x="315" y="62"/>
                  </a:lnTo>
                  <a:lnTo>
                    <a:pt x="314" y="62"/>
                  </a:lnTo>
                  <a:lnTo>
                    <a:pt x="311" y="59"/>
                  </a:lnTo>
                  <a:lnTo>
                    <a:pt x="308" y="58"/>
                  </a:lnTo>
                  <a:lnTo>
                    <a:pt x="306" y="56"/>
                  </a:lnTo>
                  <a:lnTo>
                    <a:pt x="303" y="56"/>
                  </a:lnTo>
                  <a:lnTo>
                    <a:pt x="299" y="55"/>
                  </a:lnTo>
                  <a:lnTo>
                    <a:pt x="296" y="55"/>
                  </a:lnTo>
                  <a:lnTo>
                    <a:pt x="292" y="55"/>
                  </a:lnTo>
                  <a:lnTo>
                    <a:pt x="289" y="55"/>
                  </a:lnTo>
                  <a:lnTo>
                    <a:pt x="278" y="55"/>
                  </a:lnTo>
                  <a:lnTo>
                    <a:pt x="278" y="43"/>
                  </a:lnTo>
                  <a:lnTo>
                    <a:pt x="278" y="4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 userDrawn="1"/>
          </p:nvSpPr>
          <p:spPr bwMode="auto">
            <a:xfrm>
              <a:off x="4580" y="3191"/>
              <a:ext cx="12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127" y="8"/>
                </a:cxn>
                <a:cxn ang="0">
                  <a:pos x="12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7" h="8">
                  <a:moveTo>
                    <a:pt x="0" y="0"/>
                  </a:moveTo>
                  <a:lnTo>
                    <a:pt x="0" y="8"/>
                  </a:lnTo>
                  <a:lnTo>
                    <a:pt x="127" y="8"/>
                  </a:lnTo>
                  <a:lnTo>
                    <a:pt x="12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 userDrawn="1"/>
          </p:nvSpPr>
          <p:spPr bwMode="auto">
            <a:xfrm>
              <a:off x="4703" y="3192"/>
              <a:ext cx="164" cy="2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157" y="210"/>
                </a:cxn>
                <a:cxn ang="0">
                  <a:pos x="164" y="20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64" h="210">
                  <a:moveTo>
                    <a:pt x="6" y="0"/>
                  </a:moveTo>
                  <a:lnTo>
                    <a:pt x="0" y="6"/>
                  </a:lnTo>
                  <a:lnTo>
                    <a:pt x="157" y="210"/>
                  </a:lnTo>
                  <a:lnTo>
                    <a:pt x="164" y="206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 userDrawn="1"/>
          </p:nvSpPr>
          <p:spPr bwMode="auto">
            <a:xfrm>
              <a:off x="4703" y="3191"/>
              <a:ext cx="6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5" y="0"/>
                  </a:lnTo>
                  <a:lnTo>
                    <a:pt x="6" y="1"/>
                  </a:lnTo>
                  <a:lnTo>
                    <a:pt x="0" y="7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 userDrawn="1"/>
          </p:nvSpPr>
          <p:spPr bwMode="auto">
            <a:xfrm>
              <a:off x="4860" y="3289"/>
              <a:ext cx="8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111"/>
                </a:cxn>
                <a:cxn ang="0">
                  <a:pos x="0" y="1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11">
                  <a:moveTo>
                    <a:pt x="0" y="0"/>
                  </a:moveTo>
                  <a:lnTo>
                    <a:pt x="8" y="0"/>
                  </a:lnTo>
                  <a:lnTo>
                    <a:pt x="8" y="111"/>
                  </a:lnTo>
                  <a:lnTo>
                    <a:pt x="0" y="1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 userDrawn="1"/>
          </p:nvSpPr>
          <p:spPr bwMode="auto">
            <a:xfrm>
              <a:off x="4860" y="3398"/>
              <a:ext cx="8" cy="1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13"/>
                </a:cxn>
                <a:cxn ang="0">
                  <a:pos x="8" y="2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13">
                  <a:moveTo>
                    <a:pt x="0" y="4"/>
                  </a:moveTo>
                  <a:lnTo>
                    <a:pt x="8" y="13"/>
                  </a:lnTo>
                  <a:lnTo>
                    <a:pt x="8" y="2"/>
                  </a:lnTo>
                  <a:lnTo>
                    <a:pt x="0" y="2"/>
                  </a:lnTo>
                  <a:lnTo>
                    <a:pt x="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 userDrawn="1"/>
          </p:nvSpPr>
          <p:spPr bwMode="auto">
            <a:xfrm>
              <a:off x="4814" y="3284"/>
              <a:ext cx="50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50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" h="10">
                  <a:moveTo>
                    <a:pt x="0" y="0"/>
                  </a:moveTo>
                  <a:lnTo>
                    <a:pt x="50" y="0"/>
                  </a:lnTo>
                  <a:lnTo>
                    <a:pt x="50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 userDrawn="1"/>
          </p:nvSpPr>
          <p:spPr bwMode="auto">
            <a:xfrm>
              <a:off x="4860" y="3284"/>
              <a:ext cx="8" cy="10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0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</a:cxnLst>
              <a:rect l="0" t="0" r="r" b="b"/>
              <a:pathLst>
                <a:path w="8" h="10">
                  <a:moveTo>
                    <a:pt x="8" y="5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0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 userDrawn="1"/>
          </p:nvSpPr>
          <p:spPr bwMode="auto">
            <a:xfrm>
              <a:off x="4810" y="3192"/>
              <a:ext cx="8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97"/>
                </a:cxn>
                <a:cxn ang="0">
                  <a:pos x="0" y="9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97">
                  <a:moveTo>
                    <a:pt x="0" y="0"/>
                  </a:moveTo>
                  <a:lnTo>
                    <a:pt x="8" y="0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 userDrawn="1"/>
          </p:nvSpPr>
          <p:spPr bwMode="auto">
            <a:xfrm>
              <a:off x="4810" y="3284"/>
              <a:ext cx="8" cy="10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8" y="5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" h="10">
                  <a:moveTo>
                    <a:pt x="4" y="10"/>
                  </a:moveTo>
                  <a:lnTo>
                    <a:pt x="0" y="10"/>
                  </a:lnTo>
                  <a:lnTo>
                    <a:pt x="0" y="5"/>
                  </a:lnTo>
                  <a:lnTo>
                    <a:pt x="8" y="5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auto">
            <a:xfrm>
              <a:off x="4814" y="3188"/>
              <a:ext cx="20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204" y="8"/>
                </a:cxn>
                <a:cxn ang="0">
                  <a:pos x="20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4" h="8">
                  <a:moveTo>
                    <a:pt x="0" y="0"/>
                  </a:moveTo>
                  <a:lnTo>
                    <a:pt x="0" y="8"/>
                  </a:lnTo>
                  <a:lnTo>
                    <a:pt x="204" y="8"/>
                  </a:lnTo>
                  <a:lnTo>
                    <a:pt x="20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auto">
            <a:xfrm>
              <a:off x="4810" y="3188"/>
              <a:ext cx="8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8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auto">
            <a:xfrm>
              <a:off x="5014" y="3192"/>
              <a:ext cx="8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97"/>
                </a:cxn>
                <a:cxn ang="0">
                  <a:pos x="0" y="9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97">
                  <a:moveTo>
                    <a:pt x="0" y="0"/>
                  </a:moveTo>
                  <a:lnTo>
                    <a:pt x="8" y="0"/>
                  </a:lnTo>
                  <a:lnTo>
                    <a:pt x="8" y="97"/>
                  </a:lnTo>
                  <a:lnTo>
                    <a:pt x="0" y="9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auto">
            <a:xfrm>
              <a:off x="5014" y="3188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8" y="0"/>
                  </a:lnTo>
                  <a:lnTo>
                    <a:pt x="8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auto">
            <a:xfrm>
              <a:off x="4965" y="3285"/>
              <a:ext cx="53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9">
                  <a:moveTo>
                    <a:pt x="0" y="0"/>
                  </a:moveTo>
                  <a:lnTo>
                    <a:pt x="53" y="0"/>
                  </a:lnTo>
                  <a:lnTo>
                    <a:pt x="5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 userDrawn="1"/>
          </p:nvSpPr>
          <p:spPr bwMode="auto">
            <a:xfrm>
              <a:off x="5014" y="3285"/>
              <a:ext cx="8" cy="9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9"/>
                </a:cxn>
                <a:cxn ang="0">
                  <a:pos x="4" y="9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lnTo>
                    <a:pt x="8" y="9"/>
                  </a:lnTo>
                  <a:lnTo>
                    <a:pt x="4" y="9"/>
                  </a:lnTo>
                  <a:lnTo>
                    <a:pt x="4" y="0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4962" y="3289"/>
              <a:ext cx="7" cy="24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121"/>
                </a:cxn>
                <a:cxn ang="0">
                  <a:pos x="0" y="242"/>
                </a:cxn>
                <a:cxn ang="0">
                  <a:pos x="7" y="242"/>
                </a:cxn>
                <a:cxn ang="0">
                  <a:pos x="7" y="12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242">
                  <a:moveTo>
                    <a:pt x="7" y="0"/>
                  </a:moveTo>
                  <a:lnTo>
                    <a:pt x="0" y="0"/>
                  </a:lnTo>
                  <a:lnTo>
                    <a:pt x="0" y="121"/>
                  </a:lnTo>
                  <a:lnTo>
                    <a:pt x="0" y="242"/>
                  </a:lnTo>
                  <a:lnTo>
                    <a:pt x="7" y="242"/>
                  </a:lnTo>
                  <a:lnTo>
                    <a:pt x="7" y="12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4962" y="3285"/>
              <a:ext cx="7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3" y="9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4"/>
                  </a:lnTo>
                  <a:lnTo>
                    <a:pt x="3" y="9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965" y="3526"/>
              <a:ext cx="53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53" y="9"/>
                </a:cxn>
                <a:cxn ang="0">
                  <a:pos x="5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9">
                  <a:moveTo>
                    <a:pt x="0" y="0"/>
                  </a:moveTo>
                  <a:lnTo>
                    <a:pt x="0" y="7"/>
                  </a:lnTo>
                  <a:lnTo>
                    <a:pt x="53" y="9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auto">
            <a:xfrm>
              <a:off x="4962" y="3526"/>
              <a:ext cx="7" cy="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3" y="0"/>
                </a:cxn>
                <a:cxn ang="0">
                  <a:pos x="7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7" h="7">
                  <a:moveTo>
                    <a:pt x="0" y="5"/>
                  </a:moveTo>
                  <a:lnTo>
                    <a:pt x="0" y="7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auto">
            <a:xfrm>
              <a:off x="5014" y="3531"/>
              <a:ext cx="8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93"/>
                </a:cxn>
                <a:cxn ang="0">
                  <a:pos x="0" y="9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93">
                  <a:moveTo>
                    <a:pt x="0" y="0"/>
                  </a:moveTo>
                  <a:lnTo>
                    <a:pt x="8" y="0"/>
                  </a:lnTo>
                  <a:lnTo>
                    <a:pt x="8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 userDrawn="1"/>
          </p:nvSpPr>
          <p:spPr bwMode="auto">
            <a:xfrm>
              <a:off x="5014" y="3526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8" y="5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8" y="0"/>
                  </a:lnTo>
                  <a:lnTo>
                    <a:pt x="8" y="5"/>
                  </a:lnTo>
                  <a:lnTo>
                    <a:pt x="0" y="5"/>
                  </a:lnTo>
                  <a:lnTo>
                    <a:pt x="4" y="9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4"/>
            <p:cNvSpPr>
              <a:spLocks/>
            </p:cNvSpPr>
            <p:nvPr userDrawn="1"/>
          </p:nvSpPr>
          <p:spPr bwMode="auto">
            <a:xfrm>
              <a:off x="4887" y="3620"/>
              <a:ext cx="13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0"/>
                </a:cxn>
                <a:cxn ang="0">
                  <a:pos x="131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1" h="8">
                  <a:moveTo>
                    <a:pt x="0" y="0"/>
                  </a:moveTo>
                  <a:lnTo>
                    <a:pt x="131" y="0"/>
                  </a:lnTo>
                  <a:lnTo>
                    <a:pt x="131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35"/>
            <p:cNvSpPr>
              <a:spLocks/>
            </p:cNvSpPr>
            <p:nvPr userDrawn="1"/>
          </p:nvSpPr>
          <p:spPr bwMode="auto">
            <a:xfrm>
              <a:off x="5014" y="3620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8"/>
                  </a:lnTo>
                  <a:lnTo>
                    <a:pt x="4" y="8"/>
                  </a:lnTo>
                  <a:lnTo>
                    <a:pt x="4" y="0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36"/>
            <p:cNvSpPr>
              <a:spLocks/>
            </p:cNvSpPr>
            <p:nvPr userDrawn="1"/>
          </p:nvSpPr>
          <p:spPr bwMode="auto">
            <a:xfrm>
              <a:off x="4726" y="3426"/>
              <a:ext cx="164" cy="201"/>
            </a:xfrm>
            <a:custGeom>
              <a:avLst/>
              <a:gdLst/>
              <a:ahLst/>
              <a:cxnLst>
                <a:cxn ang="0">
                  <a:pos x="159" y="201"/>
                </a:cxn>
                <a:cxn ang="0">
                  <a:pos x="164" y="195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159" y="201"/>
                </a:cxn>
                <a:cxn ang="0">
                  <a:pos x="159" y="201"/>
                </a:cxn>
                <a:cxn ang="0">
                  <a:pos x="159" y="201"/>
                </a:cxn>
              </a:cxnLst>
              <a:rect l="0" t="0" r="r" b="b"/>
              <a:pathLst>
                <a:path w="164" h="201">
                  <a:moveTo>
                    <a:pt x="159" y="201"/>
                  </a:moveTo>
                  <a:lnTo>
                    <a:pt x="164" y="195"/>
                  </a:lnTo>
                  <a:lnTo>
                    <a:pt x="5" y="0"/>
                  </a:lnTo>
                  <a:lnTo>
                    <a:pt x="0" y="5"/>
                  </a:lnTo>
                  <a:lnTo>
                    <a:pt x="159" y="201"/>
                  </a:lnTo>
                  <a:lnTo>
                    <a:pt x="159" y="201"/>
                  </a:lnTo>
                  <a:lnTo>
                    <a:pt x="159" y="2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37"/>
            <p:cNvSpPr>
              <a:spLocks/>
            </p:cNvSpPr>
            <p:nvPr userDrawn="1"/>
          </p:nvSpPr>
          <p:spPr bwMode="auto">
            <a:xfrm>
              <a:off x="4885" y="3620"/>
              <a:ext cx="5" cy="8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5" y="1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5" h="8">
                  <a:moveTo>
                    <a:pt x="2" y="8"/>
                  </a:moveTo>
                  <a:lnTo>
                    <a:pt x="0" y="8"/>
                  </a:lnTo>
                  <a:lnTo>
                    <a:pt x="0" y="7"/>
                  </a:lnTo>
                  <a:lnTo>
                    <a:pt x="5" y="1"/>
                  </a:lnTo>
                  <a:lnTo>
                    <a:pt x="2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>
              <a:off x="4724" y="3429"/>
              <a:ext cx="9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9" y="102"/>
                </a:cxn>
                <a:cxn ang="0">
                  <a:pos x="0" y="10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02">
                  <a:moveTo>
                    <a:pt x="0" y="0"/>
                  </a:moveTo>
                  <a:lnTo>
                    <a:pt x="9" y="0"/>
                  </a:lnTo>
                  <a:lnTo>
                    <a:pt x="9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>
              <a:off x="4724" y="3418"/>
              <a:ext cx="9" cy="13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" y="11"/>
                </a:cxn>
                <a:cxn ang="0">
                  <a:pos x="2" y="13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</a:cxnLst>
              <a:rect l="0" t="0" r="r" b="b"/>
              <a:pathLst>
                <a:path w="9" h="13">
                  <a:moveTo>
                    <a:pt x="7" y="8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2" y="13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0"/>
            <p:cNvSpPr>
              <a:spLocks/>
            </p:cNvSpPr>
            <p:nvPr userDrawn="1"/>
          </p:nvSpPr>
          <p:spPr bwMode="auto">
            <a:xfrm>
              <a:off x="4728" y="3526"/>
              <a:ext cx="4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5" h="9">
                  <a:moveTo>
                    <a:pt x="0" y="0"/>
                  </a:moveTo>
                  <a:lnTo>
                    <a:pt x="45" y="0"/>
                  </a:lnTo>
                  <a:lnTo>
                    <a:pt x="45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1"/>
            <p:cNvSpPr>
              <a:spLocks/>
            </p:cNvSpPr>
            <p:nvPr userDrawn="1"/>
          </p:nvSpPr>
          <p:spPr bwMode="auto">
            <a:xfrm>
              <a:off x="4724" y="3526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9"/>
                </a:cxn>
                <a:cxn ang="0">
                  <a:pos x="4" y="9"/>
                </a:cxn>
                <a:cxn ang="0">
                  <a:pos x="4" y="0"/>
                </a:cxn>
                <a:cxn ang="0">
                  <a:pos x="9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0" y="9"/>
                  </a:lnTo>
                  <a:lnTo>
                    <a:pt x="4" y="9"/>
                  </a:lnTo>
                  <a:lnTo>
                    <a:pt x="4" y="0"/>
                  </a:lnTo>
                  <a:lnTo>
                    <a:pt x="9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2"/>
            <p:cNvSpPr>
              <a:spLocks/>
            </p:cNvSpPr>
            <p:nvPr userDrawn="1"/>
          </p:nvSpPr>
          <p:spPr bwMode="auto">
            <a:xfrm>
              <a:off x="4769" y="3531"/>
              <a:ext cx="8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93"/>
                </a:cxn>
                <a:cxn ang="0">
                  <a:pos x="0" y="9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93">
                  <a:moveTo>
                    <a:pt x="0" y="0"/>
                  </a:moveTo>
                  <a:lnTo>
                    <a:pt x="8" y="0"/>
                  </a:lnTo>
                  <a:lnTo>
                    <a:pt x="8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3"/>
            <p:cNvSpPr>
              <a:spLocks/>
            </p:cNvSpPr>
            <p:nvPr userDrawn="1"/>
          </p:nvSpPr>
          <p:spPr bwMode="auto">
            <a:xfrm>
              <a:off x="4769" y="3526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8" y="5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8" y="0"/>
                  </a:lnTo>
                  <a:lnTo>
                    <a:pt x="8" y="5"/>
                  </a:lnTo>
                  <a:lnTo>
                    <a:pt x="0" y="5"/>
                  </a:lnTo>
                  <a:lnTo>
                    <a:pt x="4" y="9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4"/>
            <p:cNvSpPr>
              <a:spLocks/>
            </p:cNvSpPr>
            <p:nvPr userDrawn="1"/>
          </p:nvSpPr>
          <p:spPr bwMode="auto">
            <a:xfrm>
              <a:off x="4579" y="3620"/>
              <a:ext cx="19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4" y="0"/>
                </a:cxn>
                <a:cxn ang="0">
                  <a:pos x="194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8">
                  <a:moveTo>
                    <a:pt x="0" y="0"/>
                  </a:moveTo>
                  <a:lnTo>
                    <a:pt x="194" y="0"/>
                  </a:lnTo>
                  <a:lnTo>
                    <a:pt x="194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45"/>
            <p:cNvSpPr>
              <a:spLocks/>
            </p:cNvSpPr>
            <p:nvPr userDrawn="1"/>
          </p:nvSpPr>
          <p:spPr bwMode="auto">
            <a:xfrm>
              <a:off x="4769" y="3620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8"/>
                  </a:lnTo>
                  <a:lnTo>
                    <a:pt x="4" y="8"/>
                  </a:lnTo>
                  <a:lnTo>
                    <a:pt x="4" y="0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46"/>
            <p:cNvSpPr>
              <a:spLocks/>
            </p:cNvSpPr>
            <p:nvPr userDrawn="1"/>
          </p:nvSpPr>
          <p:spPr bwMode="auto">
            <a:xfrm>
              <a:off x="4575" y="3529"/>
              <a:ext cx="8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8" y="9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0" y="95"/>
                </a:cxn>
              </a:cxnLst>
              <a:rect l="0" t="0" r="r" b="b"/>
              <a:pathLst>
                <a:path w="8" h="95">
                  <a:moveTo>
                    <a:pt x="0" y="95"/>
                  </a:moveTo>
                  <a:lnTo>
                    <a:pt x="8" y="95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47"/>
            <p:cNvSpPr>
              <a:spLocks/>
            </p:cNvSpPr>
            <p:nvPr userDrawn="1"/>
          </p:nvSpPr>
          <p:spPr bwMode="auto">
            <a:xfrm>
              <a:off x="4575" y="3620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48"/>
            <p:cNvSpPr>
              <a:spLocks/>
            </p:cNvSpPr>
            <p:nvPr userDrawn="1"/>
          </p:nvSpPr>
          <p:spPr bwMode="auto">
            <a:xfrm>
              <a:off x="4579" y="3525"/>
              <a:ext cx="4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" h="8">
                  <a:moveTo>
                    <a:pt x="0" y="0"/>
                  </a:moveTo>
                  <a:lnTo>
                    <a:pt x="48" y="0"/>
                  </a:lnTo>
                  <a:lnTo>
                    <a:pt x="4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49"/>
            <p:cNvSpPr>
              <a:spLocks/>
            </p:cNvSpPr>
            <p:nvPr userDrawn="1"/>
          </p:nvSpPr>
          <p:spPr bwMode="auto">
            <a:xfrm>
              <a:off x="4575" y="3525"/>
              <a:ext cx="8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8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0"/>
            <p:cNvSpPr>
              <a:spLocks/>
            </p:cNvSpPr>
            <p:nvPr userDrawn="1"/>
          </p:nvSpPr>
          <p:spPr bwMode="auto">
            <a:xfrm>
              <a:off x="4623" y="3288"/>
              <a:ext cx="8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241"/>
                </a:cxn>
                <a:cxn ang="0">
                  <a:pos x="0" y="24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241">
                  <a:moveTo>
                    <a:pt x="0" y="0"/>
                  </a:moveTo>
                  <a:lnTo>
                    <a:pt x="8" y="0"/>
                  </a:lnTo>
                  <a:lnTo>
                    <a:pt x="8" y="241"/>
                  </a:lnTo>
                  <a:lnTo>
                    <a:pt x="0" y="24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1"/>
            <p:cNvSpPr>
              <a:spLocks/>
            </p:cNvSpPr>
            <p:nvPr userDrawn="1"/>
          </p:nvSpPr>
          <p:spPr bwMode="auto">
            <a:xfrm>
              <a:off x="4623" y="3525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8" y="8"/>
                  </a:lnTo>
                  <a:lnTo>
                    <a:pt x="8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2"/>
            <p:cNvSpPr>
              <a:spLocks/>
            </p:cNvSpPr>
            <p:nvPr userDrawn="1"/>
          </p:nvSpPr>
          <p:spPr bwMode="auto">
            <a:xfrm>
              <a:off x="4580" y="3284"/>
              <a:ext cx="4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7" h="8">
                  <a:moveTo>
                    <a:pt x="0" y="0"/>
                  </a:moveTo>
                  <a:lnTo>
                    <a:pt x="47" y="0"/>
                  </a:lnTo>
                  <a:lnTo>
                    <a:pt x="47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3"/>
            <p:cNvSpPr>
              <a:spLocks/>
            </p:cNvSpPr>
            <p:nvPr userDrawn="1"/>
          </p:nvSpPr>
          <p:spPr bwMode="auto">
            <a:xfrm>
              <a:off x="4623" y="3284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4"/>
            <p:cNvSpPr>
              <a:spLocks/>
            </p:cNvSpPr>
            <p:nvPr userDrawn="1"/>
          </p:nvSpPr>
          <p:spPr bwMode="auto">
            <a:xfrm>
              <a:off x="4576" y="3193"/>
              <a:ext cx="9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9" y="95"/>
                </a:cxn>
                <a:cxn ang="0">
                  <a:pos x="0" y="9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95">
                  <a:moveTo>
                    <a:pt x="0" y="0"/>
                  </a:moveTo>
                  <a:lnTo>
                    <a:pt x="9" y="0"/>
                  </a:lnTo>
                  <a:lnTo>
                    <a:pt x="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55"/>
            <p:cNvSpPr>
              <a:spLocks/>
            </p:cNvSpPr>
            <p:nvPr userDrawn="1"/>
          </p:nvSpPr>
          <p:spPr bwMode="auto">
            <a:xfrm>
              <a:off x="4576" y="3284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9" y="4"/>
                </a:cxn>
                <a:cxn ang="0">
                  <a:pos x="4" y="0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9" y="4"/>
                  </a:lnTo>
                  <a:lnTo>
                    <a:pt x="4" y="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56"/>
            <p:cNvSpPr>
              <a:spLocks/>
            </p:cNvSpPr>
            <p:nvPr userDrawn="1"/>
          </p:nvSpPr>
          <p:spPr bwMode="auto">
            <a:xfrm>
              <a:off x="4576" y="3191"/>
              <a:ext cx="9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8"/>
                </a:cxn>
                <a:cxn ang="0">
                  <a:pos x="9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9" h="8">
                  <a:moveTo>
                    <a:pt x="0" y="2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9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Oval 57"/>
            <p:cNvSpPr>
              <a:spLocks noChangeArrowheads="1"/>
            </p:cNvSpPr>
            <p:nvPr userDrawn="1"/>
          </p:nvSpPr>
          <p:spPr bwMode="auto">
            <a:xfrm>
              <a:off x="5040" y="3577"/>
              <a:ext cx="49" cy="50"/>
            </a:xfrm>
            <a:prstGeom prst="ellipse">
              <a:avLst/>
            </a:prstGeom>
            <a:noFill/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auto">
            <a:xfrm>
              <a:off x="5053" y="3578"/>
              <a:ext cx="35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solidFill>
                    <a:srgbClr val="FFFFFF"/>
                  </a:solidFill>
                  <a:latin typeface="URWGroteskT" pitchFamily="2" charset="0"/>
                </a:rPr>
                <a:t>R</a:t>
              </a:r>
              <a:endParaRPr lang="en-US" sz="2000"/>
            </a:p>
          </p:txBody>
        </p:sp>
      </p:grp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165100" y="58738"/>
            <a:ext cx="2478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Minion" pitchFamily="82" charset="0"/>
              </a:rPr>
              <a:t>School of Natural Resources</a:t>
            </a:r>
          </a:p>
        </p:txBody>
      </p:sp>
      <p:graphicFrame>
        <p:nvGraphicFramePr>
          <p:cNvPr id="3132" name="Object 60"/>
          <p:cNvGraphicFramePr>
            <a:graphicFrameLocks noChangeAspect="1"/>
          </p:cNvGraphicFramePr>
          <p:nvPr/>
        </p:nvGraphicFramePr>
        <p:xfrm>
          <a:off x="0" y="0"/>
          <a:ext cx="9144000" cy="688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Drawing" r:id="rId14" imgW="8486570" imgH="6391102" progId="Canvas.Drawing.7">
                  <p:embed/>
                </p:oleObj>
              </mc:Choice>
              <mc:Fallback>
                <p:oleObj name="Drawing" r:id="rId14" imgW="8486570" imgH="6391102" progId="Canvas.Drawing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8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1752600"/>
            <a:ext cx="7239000" cy="1470025"/>
          </a:xfrm>
        </p:spPr>
        <p:txBody>
          <a:bodyPr/>
          <a:lstStyle/>
          <a:p>
            <a:r>
              <a:rPr lang="en-US" sz="2800" dirty="0" smtClean="0"/>
              <a:t>Climate Assessment Response Committee</a:t>
            </a:r>
            <a:br>
              <a:rPr lang="en-US" sz="2800" dirty="0" smtClean="0"/>
            </a:br>
            <a:r>
              <a:rPr lang="en-US" sz="2400" dirty="0" smtClean="0"/>
              <a:t>November 17, 2015 Update </a:t>
            </a:r>
            <a:br>
              <a:rPr lang="en-US" sz="2400" dirty="0" smtClean="0"/>
            </a:br>
            <a:r>
              <a:rPr lang="en-US" sz="2400" dirty="0" smtClean="0"/>
              <a:t>Nebraska Conditions 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781800" cy="1752600"/>
          </a:xfrm>
        </p:spPr>
        <p:txBody>
          <a:bodyPr/>
          <a:lstStyle/>
          <a:p>
            <a:r>
              <a:rPr lang="en-US" sz="1800" dirty="0" smtClean="0"/>
              <a:t>Allen Dutcher</a:t>
            </a:r>
          </a:p>
          <a:p>
            <a:r>
              <a:rPr lang="en-US" sz="1800" dirty="0" smtClean="0"/>
              <a:t>Nebraska State Climatologist</a:t>
            </a:r>
          </a:p>
          <a:p>
            <a:r>
              <a:rPr lang="en-US" sz="1800" dirty="0" smtClean="0"/>
              <a:t>402-472-5206</a:t>
            </a:r>
          </a:p>
          <a:p>
            <a:r>
              <a:rPr lang="en-US" sz="1800" dirty="0" smtClean="0"/>
              <a:t>adutcher1@unl.edu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61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6096000" cy="1143000"/>
          </a:xfrm>
        </p:spPr>
        <p:txBody>
          <a:bodyPr/>
          <a:lstStyle/>
          <a:p>
            <a:r>
              <a:rPr lang="en-US" sz="2800" dirty="0" smtClean="0"/>
              <a:t>El Nino Precipitation Response</a:t>
            </a:r>
            <a:br>
              <a:rPr lang="en-US" sz="2800" dirty="0" smtClean="0"/>
            </a:br>
            <a:r>
              <a:rPr lang="en-US" sz="2800" dirty="0" smtClean="0"/>
              <a:t>February - March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6400800" cy="4572000"/>
          </a:xfrm>
        </p:spPr>
      </p:pic>
    </p:spTree>
    <p:extLst>
      <p:ext uri="{BB962C8B-B14F-4D97-AF65-F5344CB8AC3E}">
        <p14:creationId xmlns:p14="http://schemas.microsoft.com/office/powerpoint/2010/main" val="47313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El Nino Precipitation Response</a:t>
            </a:r>
            <a:br>
              <a:rPr lang="en-US" sz="2800" dirty="0" smtClean="0"/>
            </a:br>
            <a:r>
              <a:rPr lang="en-US" sz="2800" dirty="0" smtClean="0"/>
              <a:t>January - March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6400800" cy="4572000"/>
          </a:xfrm>
        </p:spPr>
      </p:pic>
    </p:spTree>
    <p:extLst>
      <p:ext uri="{BB962C8B-B14F-4D97-AF65-F5344CB8AC3E}">
        <p14:creationId xmlns:p14="http://schemas.microsoft.com/office/powerpoint/2010/main" val="64638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6096000" cy="1143000"/>
          </a:xfrm>
        </p:spPr>
        <p:txBody>
          <a:bodyPr/>
          <a:lstStyle/>
          <a:p>
            <a:r>
              <a:rPr lang="en-US" sz="2800" dirty="0" smtClean="0"/>
              <a:t>El Nino Precipitation Response</a:t>
            </a:r>
            <a:br>
              <a:rPr lang="en-US" sz="2800" dirty="0" smtClean="0"/>
            </a:br>
            <a:r>
              <a:rPr lang="en-US" sz="2800" dirty="0" smtClean="0"/>
              <a:t>May - July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1"/>
            <a:ext cx="6400800" cy="4495800"/>
          </a:xfrm>
        </p:spPr>
      </p:pic>
    </p:spTree>
    <p:extLst>
      <p:ext uri="{BB962C8B-B14F-4D97-AF65-F5344CB8AC3E}">
        <p14:creationId xmlns:p14="http://schemas.microsoft.com/office/powerpoint/2010/main" val="1650956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6096000" cy="1143000"/>
          </a:xfrm>
        </p:spPr>
        <p:txBody>
          <a:bodyPr/>
          <a:lstStyle/>
          <a:p>
            <a:r>
              <a:rPr lang="en-US" sz="2800" dirty="0"/>
              <a:t>El Nino Trends and </a:t>
            </a:r>
            <a:r>
              <a:rPr lang="en-US" sz="2800" dirty="0" smtClean="0"/>
              <a:t>Potential Impacts for </a:t>
            </a:r>
            <a:r>
              <a:rPr lang="en-US" sz="2800" dirty="0"/>
              <a:t>Nebraska </a:t>
            </a:r>
            <a:r>
              <a:rPr lang="en-US" sz="2800" dirty="0" smtClean="0"/>
              <a:t>during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6324600" cy="4572000"/>
          </a:xfrm>
        </p:spPr>
        <p:txBody>
          <a:bodyPr/>
          <a:lstStyle/>
          <a:p>
            <a:r>
              <a:rPr lang="en-US" sz="1400" dirty="0" smtClean="0"/>
              <a:t>Strong fall – early winter low pressure systems</a:t>
            </a:r>
          </a:p>
          <a:p>
            <a:endParaRPr lang="en-US" sz="1400" dirty="0" smtClean="0"/>
          </a:p>
          <a:p>
            <a:r>
              <a:rPr lang="en-US" sz="1400" dirty="0" smtClean="0"/>
              <a:t>Higher snow water equivalent storms (wetter snow events)</a:t>
            </a:r>
          </a:p>
          <a:p>
            <a:endParaRPr lang="en-US" sz="1400" dirty="0" smtClean="0"/>
          </a:p>
          <a:p>
            <a:r>
              <a:rPr lang="en-US" sz="1400" dirty="0" smtClean="0"/>
              <a:t>Unfrozen ground could result in above normal recharge during winter months</a:t>
            </a:r>
          </a:p>
          <a:p>
            <a:endParaRPr lang="en-US" sz="1400" dirty="0" smtClean="0"/>
          </a:p>
          <a:p>
            <a:r>
              <a:rPr lang="en-US" sz="1400" dirty="0" smtClean="0"/>
              <a:t>Split flow during winter, above normal temperatures, light storm activity (Jan-Feb)?</a:t>
            </a:r>
          </a:p>
          <a:p>
            <a:endParaRPr lang="en-US" sz="1400" dirty="0" smtClean="0"/>
          </a:p>
          <a:p>
            <a:r>
              <a:rPr lang="en-US" sz="1400" dirty="0" smtClean="0"/>
              <a:t>Heavy mountain snows – Platte watershed reservoir storage ?</a:t>
            </a:r>
          </a:p>
          <a:p>
            <a:endParaRPr lang="en-US" sz="1400" dirty="0"/>
          </a:p>
          <a:p>
            <a:r>
              <a:rPr lang="en-US" sz="1400" dirty="0" smtClean="0"/>
              <a:t>Tendency for wet and cool conditions during late winter through mid-Spring.</a:t>
            </a:r>
          </a:p>
          <a:p>
            <a:endParaRPr lang="en-US" sz="1400" dirty="0"/>
          </a:p>
          <a:p>
            <a:r>
              <a:rPr lang="en-US" sz="1400" dirty="0" smtClean="0"/>
              <a:t>Dry trend if El Nino still going into early Summer</a:t>
            </a:r>
          </a:p>
          <a:p>
            <a:endParaRPr lang="en-US" sz="1400" dirty="0"/>
          </a:p>
          <a:p>
            <a:r>
              <a:rPr lang="en-US" sz="1400" dirty="0" smtClean="0"/>
              <a:t>4 o 5 moderate and strong events revert to La Nina after El Nino ends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6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Nebraska Precipitation Trend</a:t>
            </a:r>
            <a:br>
              <a:rPr lang="en-US" sz="2800" dirty="0" smtClean="0"/>
            </a:br>
            <a:r>
              <a:rPr lang="en-US" sz="2800" dirty="0" smtClean="0"/>
              <a:t>30 Day Departures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6400800" cy="4525963"/>
          </a:xfrm>
        </p:spPr>
      </p:pic>
    </p:spTree>
    <p:extLst>
      <p:ext uri="{BB962C8B-B14F-4D97-AF65-F5344CB8AC3E}">
        <p14:creationId xmlns:p14="http://schemas.microsoft.com/office/powerpoint/2010/main" val="129415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6096000" cy="1143000"/>
          </a:xfrm>
        </p:spPr>
        <p:txBody>
          <a:bodyPr/>
          <a:lstStyle/>
          <a:p>
            <a:r>
              <a:rPr lang="en-US" sz="2800" dirty="0" smtClean="0"/>
              <a:t>Nebraska Precipitation Trend</a:t>
            </a:r>
            <a:br>
              <a:rPr lang="en-US" sz="2800" dirty="0" smtClean="0"/>
            </a:br>
            <a:r>
              <a:rPr lang="en-US" sz="2800" dirty="0" smtClean="0"/>
              <a:t>60 Day Departures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1"/>
            <a:ext cx="6400799" cy="4572000"/>
          </a:xfrm>
        </p:spPr>
      </p:pic>
    </p:spTree>
    <p:extLst>
      <p:ext uri="{BB962C8B-B14F-4D97-AF65-F5344CB8AC3E}">
        <p14:creationId xmlns:p14="http://schemas.microsoft.com/office/powerpoint/2010/main" val="368980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National Temperature Trend</a:t>
            </a:r>
            <a:br>
              <a:rPr lang="en-US" sz="2800" dirty="0" smtClean="0"/>
            </a:br>
            <a:r>
              <a:rPr lang="en-US" sz="2800" dirty="0" smtClean="0"/>
              <a:t>60 Day Departures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6400800" cy="4572000"/>
          </a:xfrm>
        </p:spPr>
      </p:pic>
    </p:spTree>
    <p:extLst>
      <p:ext uri="{BB962C8B-B14F-4D97-AF65-F5344CB8AC3E}">
        <p14:creationId xmlns:p14="http://schemas.microsoft.com/office/powerpoint/2010/main" val="82139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Nebraska </a:t>
            </a:r>
            <a:r>
              <a:rPr lang="en-US" sz="2800" dirty="0" smtClean="0"/>
              <a:t>Precipitation </a:t>
            </a:r>
            <a:r>
              <a:rPr lang="en-US" sz="2800" dirty="0" smtClean="0"/>
              <a:t>Trend</a:t>
            </a:r>
            <a:br>
              <a:rPr lang="en-US" sz="2800" dirty="0" smtClean="0"/>
            </a:br>
            <a:r>
              <a:rPr lang="en-US" sz="2800" dirty="0" smtClean="0"/>
              <a:t>90 Day Departures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6400800" cy="4525963"/>
          </a:xfrm>
        </p:spPr>
      </p:pic>
    </p:spTree>
    <p:extLst>
      <p:ext uri="{BB962C8B-B14F-4D97-AF65-F5344CB8AC3E}">
        <p14:creationId xmlns:p14="http://schemas.microsoft.com/office/powerpoint/2010/main" val="185331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Nebraska Precipitation Trend</a:t>
            </a:r>
            <a:br>
              <a:rPr lang="en-US" sz="2800" dirty="0" smtClean="0"/>
            </a:br>
            <a:r>
              <a:rPr lang="en-US" sz="2800" dirty="0" smtClean="0"/>
              <a:t>6 </a:t>
            </a:r>
            <a:r>
              <a:rPr lang="en-US" sz="2800" dirty="0" smtClean="0"/>
              <a:t>Month Departures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76400"/>
            <a:ext cx="6324600" cy="4525963"/>
          </a:xfrm>
        </p:spPr>
      </p:pic>
    </p:spTree>
    <p:extLst>
      <p:ext uri="{BB962C8B-B14F-4D97-AF65-F5344CB8AC3E}">
        <p14:creationId xmlns:p14="http://schemas.microsoft.com/office/powerpoint/2010/main" val="220245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Nebraska Precipitation Trend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12 Month Departures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6477000" cy="4572000"/>
          </a:xfrm>
        </p:spPr>
      </p:pic>
    </p:spTree>
    <p:extLst>
      <p:ext uri="{BB962C8B-B14F-4D97-AF65-F5344CB8AC3E}">
        <p14:creationId xmlns:p14="http://schemas.microsoft.com/office/powerpoint/2010/main" val="350512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Important Precipitation Trends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72000"/>
          </a:xfrm>
        </p:spPr>
        <p:txBody>
          <a:bodyPr/>
          <a:lstStyle/>
          <a:p>
            <a:r>
              <a:rPr lang="en-US" sz="1600" dirty="0" smtClean="0"/>
              <a:t>Development of positive short term (30 and 60 day) for western ½ of the state. Positive for soil moisture recharge.</a:t>
            </a:r>
          </a:p>
          <a:p>
            <a:endParaRPr lang="en-US" sz="1600" dirty="0" smtClean="0"/>
          </a:p>
          <a:p>
            <a:r>
              <a:rPr lang="en-US" sz="1600" dirty="0" smtClean="0"/>
              <a:t>Negative precipitation trend (30 and/or 60 day) for south central and southeast Nebraska. Negative for soil moisture recharge (doesn’t include current storm).</a:t>
            </a:r>
          </a:p>
          <a:p>
            <a:endParaRPr lang="en-US" sz="1600" dirty="0"/>
          </a:p>
          <a:p>
            <a:r>
              <a:rPr lang="en-US" sz="1600" dirty="0" smtClean="0"/>
              <a:t>Still a strong 90 day dry signal for south central and southeast Nebraska.  Short term dry trend for the Panhandle, southwest, and west central Nebraska has been reduced 50% or greater in last 30 days.</a:t>
            </a:r>
          </a:p>
          <a:p>
            <a:endParaRPr lang="en-US" sz="1600" dirty="0"/>
          </a:p>
          <a:p>
            <a:r>
              <a:rPr lang="en-US" sz="1600" dirty="0" smtClean="0"/>
              <a:t>A dry pattern still exists for central Nebraska at 6 and 12 month time scales.  May signal hydrological and deep soil moisture dryness (below 4 feet)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128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6019800" cy="1143000"/>
          </a:xfrm>
        </p:spPr>
        <p:txBody>
          <a:bodyPr/>
          <a:lstStyle/>
          <a:p>
            <a:r>
              <a:rPr lang="en-US" sz="2800" dirty="0" smtClean="0"/>
              <a:t>El Nino Precipitation Response</a:t>
            </a:r>
            <a:br>
              <a:rPr lang="en-US" sz="2800" dirty="0" smtClean="0"/>
            </a:br>
            <a:r>
              <a:rPr lang="en-US" sz="2800" dirty="0" smtClean="0"/>
              <a:t>August - October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6400800" cy="4525963"/>
          </a:xfrm>
        </p:spPr>
      </p:pic>
    </p:spTree>
    <p:extLst>
      <p:ext uri="{BB962C8B-B14F-4D97-AF65-F5344CB8AC3E}">
        <p14:creationId xmlns:p14="http://schemas.microsoft.com/office/powerpoint/2010/main" val="2786011115"/>
      </p:ext>
    </p:extLst>
  </p:cSld>
  <p:clrMapOvr>
    <a:masterClrMapping/>
  </p:clrMapOvr>
</p:sld>
</file>

<file path=ppt/theme/theme1.xml><?xml version="1.0" encoding="utf-8"?>
<a:theme xmlns:a="http://schemas.openxmlformats.org/drawingml/2006/main" name="SNR 1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SNR 1</Template>
  <TotalTime>5888</TotalTime>
  <Words>268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Minion</vt:lpstr>
      <vt:lpstr>Symbol</vt:lpstr>
      <vt:lpstr>URWGroteskT</vt:lpstr>
      <vt:lpstr>SNR 1</vt:lpstr>
      <vt:lpstr>Drawing</vt:lpstr>
      <vt:lpstr>Climate Assessment Response Committee November 17, 2015 Update  Nebraska Conditions </vt:lpstr>
      <vt:lpstr>Nebraska Precipitation Trend 30 Day Departures</vt:lpstr>
      <vt:lpstr>Nebraska Precipitation Trend 60 Day Departures</vt:lpstr>
      <vt:lpstr>National Temperature Trend 60 Day Departures</vt:lpstr>
      <vt:lpstr>Nebraska Precipitation Trend 90 Day Departures</vt:lpstr>
      <vt:lpstr>Nebraska Precipitation Trend 6 Month Departures</vt:lpstr>
      <vt:lpstr>Nebraska Precipitation Trend 12 Month Departures</vt:lpstr>
      <vt:lpstr>Important Precipitation Trends</vt:lpstr>
      <vt:lpstr>El Nino Precipitation Response August - October</vt:lpstr>
      <vt:lpstr>El Nino Precipitation Response February - March</vt:lpstr>
      <vt:lpstr>El Nino Precipitation Response January - March</vt:lpstr>
      <vt:lpstr>El Nino Precipitation Response May - July</vt:lpstr>
      <vt:lpstr>El Nino Trends and Potential Impacts for Nebraska during 2016</vt:lpstr>
    </vt:vector>
  </TitlesOfParts>
  <Company>Univ of Nebraska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 1</dc:title>
  <dc:creator>SNR</dc:creator>
  <cp:lastModifiedBy>Al Dutcher</cp:lastModifiedBy>
  <cp:revision>197</cp:revision>
  <dcterms:created xsi:type="dcterms:W3CDTF">2013-07-22T15:32:25Z</dcterms:created>
  <dcterms:modified xsi:type="dcterms:W3CDTF">2015-11-16T20:29:08Z</dcterms:modified>
</cp:coreProperties>
</file>