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02" r:id="rId2"/>
    <p:sldMasterId id="2147483704" r:id="rId3"/>
    <p:sldMasterId id="2147483706" r:id="rId4"/>
    <p:sldMasterId id="2147483708" r:id="rId5"/>
    <p:sldMasterId id="2147483710" r:id="rId6"/>
    <p:sldMasterId id="2147483712" r:id="rId7"/>
    <p:sldMasterId id="2147483714" r:id="rId8"/>
    <p:sldMasterId id="2147483716" r:id="rId9"/>
    <p:sldMasterId id="2147483718" r:id="rId10"/>
    <p:sldMasterId id="2147483720" r:id="rId11"/>
    <p:sldMasterId id="2147483722" r:id="rId12"/>
    <p:sldMasterId id="2147483724" r:id="rId13"/>
    <p:sldMasterId id="2147483726" r:id="rId14"/>
    <p:sldMasterId id="2147483728" r:id="rId15"/>
    <p:sldMasterId id="2147483730" r:id="rId16"/>
    <p:sldMasterId id="2147483732" r:id="rId17"/>
    <p:sldMasterId id="2147483734" r:id="rId18"/>
    <p:sldMasterId id="2147483735" r:id="rId19"/>
    <p:sldMasterId id="2147483747" r:id="rId20"/>
    <p:sldMasterId id="2147483759" r:id="rId21"/>
    <p:sldMasterId id="2147483771" r:id="rId22"/>
    <p:sldMasterId id="2147483783" r:id="rId23"/>
    <p:sldMasterId id="2147483795" r:id="rId24"/>
    <p:sldMasterId id="2147483807" r:id="rId25"/>
    <p:sldMasterId id="2147483819" r:id="rId26"/>
    <p:sldMasterId id="2147483831" r:id="rId27"/>
    <p:sldMasterId id="2147483843" r:id="rId28"/>
  </p:sldMasterIdLst>
  <p:notesMasterIdLst>
    <p:notesMasterId r:id="rId67"/>
  </p:notesMasterIdLst>
  <p:handoutMasterIdLst>
    <p:handoutMasterId r:id="rId68"/>
  </p:handoutMasterIdLst>
  <p:sldIdLst>
    <p:sldId id="257" r:id="rId29"/>
    <p:sldId id="574" r:id="rId30"/>
    <p:sldId id="793" r:id="rId31"/>
    <p:sldId id="792" r:id="rId32"/>
    <p:sldId id="810" r:id="rId33"/>
    <p:sldId id="794" r:id="rId34"/>
    <p:sldId id="811" r:id="rId35"/>
    <p:sldId id="812" r:id="rId36"/>
    <p:sldId id="795" r:id="rId37"/>
    <p:sldId id="796" r:id="rId38"/>
    <p:sldId id="814" r:id="rId39"/>
    <p:sldId id="813" r:id="rId40"/>
    <p:sldId id="815" r:id="rId41"/>
    <p:sldId id="816" r:id="rId42"/>
    <p:sldId id="817" r:id="rId43"/>
    <p:sldId id="820" r:id="rId44"/>
    <p:sldId id="821" r:id="rId45"/>
    <p:sldId id="809" r:id="rId46"/>
    <p:sldId id="818" r:id="rId47"/>
    <p:sldId id="805" r:id="rId48"/>
    <p:sldId id="819" r:id="rId49"/>
    <p:sldId id="806" r:id="rId50"/>
    <p:sldId id="807" r:id="rId51"/>
    <p:sldId id="802" r:id="rId52"/>
    <p:sldId id="803" r:id="rId53"/>
    <p:sldId id="804" r:id="rId54"/>
    <p:sldId id="756" r:id="rId55"/>
    <p:sldId id="757" r:id="rId56"/>
    <p:sldId id="759" r:id="rId57"/>
    <p:sldId id="760" r:id="rId58"/>
    <p:sldId id="762" r:id="rId59"/>
    <p:sldId id="763" r:id="rId60"/>
    <p:sldId id="764" r:id="rId61"/>
    <p:sldId id="765" r:id="rId62"/>
    <p:sldId id="766" r:id="rId63"/>
    <p:sldId id="767" r:id="rId64"/>
    <p:sldId id="768" r:id="rId65"/>
    <p:sldId id="684" r:id="rId66"/>
  </p:sldIdLst>
  <p:sldSz cx="9144000" cy="6858000" type="screen4x3"/>
  <p:notesSz cx="6858000" cy="9190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663300"/>
    <a:srgbClr val="0066FF"/>
    <a:srgbClr val="FFFFFF"/>
    <a:srgbClr val="3F5971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75" autoAdjust="0"/>
  </p:normalViewPr>
  <p:slideViewPr>
    <p:cSldViewPr>
      <p:cViewPr varScale="1">
        <p:scale>
          <a:sx n="106" d="100"/>
          <a:sy n="106" d="100"/>
        </p:scale>
        <p:origin x="9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412CBE65-CB75-4410-8902-3F0C81224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1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4038"/>
            <a:ext cx="50292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D267AF4-11C4-46E3-A58E-77A0C3F90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DC279-84BB-4163-A0B6-16682DE2979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8975"/>
            <a:ext cx="4592638" cy="344646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756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EB7E7-B478-4DF7-8DDA-9B4A240FFCF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8975"/>
            <a:ext cx="4597400" cy="34480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630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04F4F-F717-4BB6-B855-808D093BC69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8975"/>
            <a:ext cx="4597400" cy="34480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542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EE4423-9B70-43E8-9CD3-867BFFD9CEC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9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96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572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0"/>
            <a:ext cx="7467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74675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5814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95401"/>
            <a:ext cx="3581400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057401"/>
            <a:ext cx="35814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667000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33401"/>
            <a:ext cx="44958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1"/>
            <a:ext cx="266700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533401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1"/>
            <a:ext cx="5410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4281-0480-4B8F-9730-2383D92316F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4E342-3997-4AD7-8A97-9247EE9D3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vmlDrawing" Target="../drawings/vmlDrawing10.vml"/><Relationship Id="rId1" Type="http://schemas.openxmlformats.org/officeDocument/2006/relationships/theme" Target="../theme/theme10.xml"/><Relationship Id="rId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vmlDrawing" Target="../drawings/vmlDrawing11.vml"/><Relationship Id="rId1" Type="http://schemas.openxmlformats.org/officeDocument/2006/relationships/theme" Target="../theme/theme11.xml"/><Relationship Id="rId4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vmlDrawing" Target="../drawings/vmlDrawing12.vml"/><Relationship Id="rId1" Type="http://schemas.openxmlformats.org/officeDocument/2006/relationships/theme" Target="../theme/theme12.xml"/><Relationship Id="rId4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vmlDrawing" Target="../drawings/vmlDrawing13.vml"/><Relationship Id="rId1" Type="http://schemas.openxmlformats.org/officeDocument/2006/relationships/theme" Target="../theme/theme13.xml"/><Relationship Id="rId4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vmlDrawing" Target="../drawings/vmlDrawing14.vml"/><Relationship Id="rId1" Type="http://schemas.openxmlformats.org/officeDocument/2006/relationships/theme" Target="../theme/theme14.xml"/><Relationship Id="rId4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vmlDrawing" Target="../drawings/vmlDrawing15.vml"/><Relationship Id="rId1" Type="http://schemas.openxmlformats.org/officeDocument/2006/relationships/theme" Target="../theme/theme15.xml"/><Relationship Id="rId4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vmlDrawing" Target="../drawings/vmlDrawing16.vml"/><Relationship Id="rId1" Type="http://schemas.openxmlformats.org/officeDocument/2006/relationships/theme" Target="../theme/theme16.xml"/><Relationship Id="rId4" Type="http://schemas.openxmlformats.org/officeDocument/2006/relationships/image" Target="../media/image1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vmlDrawing" Target="../drawings/vmlDrawing17.vml"/><Relationship Id="rId1" Type="http://schemas.openxmlformats.org/officeDocument/2006/relationships/theme" Target="../theme/theme17.xml"/><Relationship Id="rId4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vmlDrawing" Target="../drawings/vmlDrawing18.vml"/><Relationship Id="rId1" Type="http://schemas.openxmlformats.org/officeDocument/2006/relationships/theme" Target="../theme/theme18.xml"/><Relationship Id="rId4" Type="http://schemas.openxmlformats.org/officeDocument/2006/relationships/image" Target="../media/image1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" Target="../theme/theme2.xml"/><Relationship Id="rId4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2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2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2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2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vmlDrawing" Target="../drawings/vmlDrawing3.vml"/><Relationship Id="rId1" Type="http://schemas.openxmlformats.org/officeDocument/2006/relationships/theme" Target="../theme/theme3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vmlDrawing" Target="../drawings/vmlDrawing4.vml"/><Relationship Id="rId1" Type="http://schemas.openxmlformats.org/officeDocument/2006/relationships/theme" Target="../theme/theme4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" Type="http://schemas.openxmlformats.org/officeDocument/2006/relationships/theme" Target="../theme/theme5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" Target="../theme/theme6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vmlDrawing" Target="../drawings/vmlDrawing7.vml"/><Relationship Id="rId1" Type="http://schemas.openxmlformats.org/officeDocument/2006/relationships/theme" Target="../theme/theme7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vmlDrawing" Target="../drawings/vmlDrawing8.vml"/><Relationship Id="rId1" Type="http://schemas.openxmlformats.org/officeDocument/2006/relationships/theme" Target="../theme/theme8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vmlDrawing" Target="../drawings/vmlDrawing9.vml"/><Relationship Id="rId1" Type="http://schemas.openxmlformats.org/officeDocument/2006/relationships/theme" Target="../theme/theme9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4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0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4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8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6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0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4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8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2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8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BF63E08-28CF-46A5-91C5-67FA490046D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CEC1159-C9D0-4A58-8407-1A8A3DA11C0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96200" y="0"/>
            <a:ext cx="1479434" cy="6861600"/>
          </a:xfrm>
          <a:custGeom>
            <a:avLst/>
            <a:gdLst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7 w 1883985"/>
              <a:gd name="connsiteY0" fmla="*/ 6854400 h 7715257"/>
              <a:gd name="connsiteX1" fmla="*/ 1663207 w 1883985"/>
              <a:gd name="connsiteY1" fmla="*/ 0 h 7715257"/>
              <a:gd name="connsiteX2" fmla="*/ 1684807 w 1883985"/>
              <a:gd name="connsiteY2" fmla="*/ 6861600 h 7715257"/>
              <a:gd name="connsiteX3" fmla="*/ 7 w 1883985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883978"/>
              <a:gd name="connsiteY0" fmla="*/ 6854400 h 7715257"/>
              <a:gd name="connsiteX1" fmla="*/ 1663200 w 1883978"/>
              <a:gd name="connsiteY1" fmla="*/ 0 h 7715257"/>
              <a:gd name="connsiteX2" fmla="*/ 1684800 w 1883978"/>
              <a:gd name="connsiteY2" fmla="*/ 6861600 h 7715257"/>
              <a:gd name="connsiteX3" fmla="*/ 0 w 1883978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715257"/>
              <a:gd name="connsiteX1" fmla="*/ 1739400 w 1964660"/>
              <a:gd name="connsiteY1" fmla="*/ 0 h 7715257"/>
              <a:gd name="connsiteX2" fmla="*/ 1761000 w 1964660"/>
              <a:gd name="connsiteY2" fmla="*/ 6861600 h 7715257"/>
              <a:gd name="connsiteX3" fmla="*/ 0 w 1964660"/>
              <a:gd name="connsiteY3" fmla="*/ 6854400 h 7715257"/>
              <a:gd name="connsiteX0" fmla="*/ 0 w 1964660"/>
              <a:gd name="connsiteY0" fmla="*/ 6854400 h 7366541"/>
              <a:gd name="connsiteX1" fmla="*/ 1739400 w 1964660"/>
              <a:gd name="connsiteY1" fmla="*/ 0 h 7366541"/>
              <a:gd name="connsiteX2" fmla="*/ 1761000 w 1964660"/>
              <a:gd name="connsiteY2" fmla="*/ 6861600 h 7366541"/>
              <a:gd name="connsiteX3" fmla="*/ 0 w 1964660"/>
              <a:gd name="connsiteY3" fmla="*/ 6854400 h 7366541"/>
              <a:gd name="connsiteX0" fmla="*/ 1761000 w 1979692"/>
              <a:gd name="connsiteY0" fmla="*/ 6861600 h 7366541"/>
              <a:gd name="connsiteX1" fmla="*/ 0 w 1979692"/>
              <a:gd name="connsiteY1" fmla="*/ 6854400 h 7366541"/>
              <a:gd name="connsiteX2" fmla="*/ 1739400 w 1979692"/>
              <a:gd name="connsiteY2" fmla="*/ 0 h 7366541"/>
              <a:gd name="connsiteX3" fmla="*/ 1852440 w 1979692"/>
              <a:gd name="connsiteY3" fmla="*/ 6953040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150892"/>
              <a:gd name="connsiteY0" fmla="*/ 6861600 h 7366541"/>
              <a:gd name="connsiteX1" fmla="*/ 0 w 2150892"/>
              <a:gd name="connsiteY1" fmla="*/ 6854400 h 7366541"/>
              <a:gd name="connsiteX2" fmla="*/ 1739400 w 2150892"/>
              <a:gd name="connsiteY2" fmla="*/ 0 h 7366541"/>
              <a:gd name="connsiteX3" fmla="*/ 2081040 w 2150892"/>
              <a:gd name="connsiteY3" fmla="*/ 65815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0" fmla="*/ 1761000 w 2088158"/>
              <a:gd name="connsiteY0" fmla="*/ 6861600 h 7366541"/>
              <a:gd name="connsiteX1" fmla="*/ 0 w 2088158"/>
              <a:gd name="connsiteY1" fmla="*/ 6854400 h 7366541"/>
              <a:gd name="connsiteX2" fmla="*/ 1739400 w 2088158"/>
              <a:gd name="connsiteY2" fmla="*/ 0 h 7366541"/>
              <a:gd name="connsiteX3" fmla="*/ 2004840 w 2088158"/>
              <a:gd name="connsiteY3" fmla="*/ 6886365 h 7366541"/>
              <a:gd name="connsiteX4" fmla="*/ 1761000 w 2088158"/>
              <a:gd name="connsiteY4" fmla="*/ 6861600 h 7366541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715257"/>
              <a:gd name="connsiteX1" fmla="*/ 0 w 1969226"/>
              <a:gd name="connsiteY1" fmla="*/ 6854400 h 7715257"/>
              <a:gd name="connsiteX2" fmla="*/ 1739400 w 1969226"/>
              <a:gd name="connsiteY2" fmla="*/ 0 h 7715257"/>
              <a:gd name="connsiteX3" fmla="*/ 1761000 w 1969226"/>
              <a:gd name="connsiteY3" fmla="*/ 6861600 h 7715257"/>
              <a:gd name="connsiteX0" fmla="*/ 1761000 w 1969226"/>
              <a:gd name="connsiteY0" fmla="*/ 6861600 h 7366541"/>
              <a:gd name="connsiteX1" fmla="*/ 0 w 1969226"/>
              <a:gd name="connsiteY1" fmla="*/ 6854400 h 7366541"/>
              <a:gd name="connsiteX2" fmla="*/ 1739400 w 1969226"/>
              <a:gd name="connsiteY2" fmla="*/ 0 h 7366541"/>
              <a:gd name="connsiteX3" fmla="*/ 1761000 w 1969226"/>
              <a:gd name="connsiteY3" fmla="*/ 6861600 h 7366541"/>
              <a:gd name="connsiteX0" fmla="*/ 1761000 w 1969226"/>
              <a:gd name="connsiteY0" fmla="*/ 6861600 h 6861600"/>
              <a:gd name="connsiteX1" fmla="*/ 0 w 1969226"/>
              <a:gd name="connsiteY1" fmla="*/ 6854400 h 6861600"/>
              <a:gd name="connsiteX2" fmla="*/ 1739400 w 1969226"/>
              <a:gd name="connsiteY2" fmla="*/ 0 h 6861600"/>
              <a:gd name="connsiteX3" fmla="*/ 1761000 w 1969226"/>
              <a:gd name="connsiteY3" fmla="*/ 6861600 h 6861600"/>
              <a:gd name="connsiteX0" fmla="*/ 1761000 w 1886357"/>
              <a:gd name="connsiteY0" fmla="*/ 6861600 h 6861600"/>
              <a:gd name="connsiteX1" fmla="*/ 0 w 1886357"/>
              <a:gd name="connsiteY1" fmla="*/ 6854400 h 6861600"/>
              <a:gd name="connsiteX2" fmla="*/ 1739400 w 1886357"/>
              <a:gd name="connsiteY2" fmla="*/ 0 h 6861600"/>
              <a:gd name="connsiteX3" fmla="*/ 1761000 w 1886357"/>
              <a:gd name="connsiteY3" fmla="*/ 6861600 h 6861600"/>
              <a:gd name="connsiteX0" fmla="*/ 1761000 w 1778234"/>
              <a:gd name="connsiteY0" fmla="*/ 6861600 h 6861600"/>
              <a:gd name="connsiteX1" fmla="*/ 0 w 1778234"/>
              <a:gd name="connsiteY1" fmla="*/ 6854400 h 6861600"/>
              <a:gd name="connsiteX2" fmla="*/ 1739400 w 1778234"/>
              <a:gd name="connsiteY2" fmla="*/ 0 h 6861600"/>
              <a:gd name="connsiteX3" fmla="*/ 1761000 w 1778234"/>
              <a:gd name="connsiteY3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234" h="6861600">
                <a:moveTo>
                  <a:pt x="1761000" y="6861600"/>
                </a:moveTo>
                <a:lnTo>
                  <a:pt x="0" y="6854400"/>
                </a:lnTo>
                <a:cubicBezTo>
                  <a:pt x="1105200" y="4278000"/>
                  <a:pt x="1630050" y="1027500"/>
                  <a:pt x="1739400" y="0"/>
                </a:cubicBezTo>
                <a:cubicBezTo>
                  <a:pt x="1756675" y="486975"/>
                  <a:pt x="1803250" y="5633475"/>
                  <a:pt x="1761000" y="6861600"/>
                </a:cubicBezTo>
                <a:close/>
              </a:path>
            </a:pathLst>
          </a:custGeom>
          <a:blipFill dpi="0" rotWithShape="1">
            <a:blip r:embed="rId14">
              <a:alphaModFix amt="18000"/>
            </a:blip>
            <a:srcRect/>
            <a:tile tx="0" ty="0" sx="50000" sy="50000" flip="none" algn="tl"/>
          </a:blipFill>
          <a:ln>
            <a:solidFill>
              <a:schemeClr val="bg2"/>
            </a:solidFill>
          </a:ln>
          <a:effectLst>
            <a:outerShdw blurRad="1905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73914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B884281-0480-4B8F-9730-2383D92316F5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24E342-3997-4AD7-8A97-9247EE9D3E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51" y="6172200"/>
            <a:ext cx="1152200" cy="516245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38800"/>
            <a:ext cx="923851" cy="367747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17" y="4800600"/>
            <a:ext cx="605638" cy="5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Tx/>
        <a:buBlip>
          <a:blip r:embed="rId19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8"/>
        </a:buBlip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2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0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4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8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2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88" y="6516688"/>
            <a:ext cx="2786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University of Nebraska</a:t>
            </a:r>
            <a:r>
              <a:rPr lang="en-US" sz="1600">
                <a:solidFill>
                  <a:srgbClr val="FFFFFF"/>
                </a:solidFill>
                <a:latin typeface="Symbol" pitchFamily="18" charset="2"/>
              </a:rPr>
              <a:t>-</a:t>
            </a: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Lincoln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5727700"/>
            <a:ext cx="819150" cy="704850"/>
            <a:chOff x="4575" y="3188"/>
            <a:chExt cx="516" cy="444"/>
          </a:xfrm>
        </p:grpSpPr>
        <p:sp>
          <p:nvSpPr>
            <p:cNvPr id="3082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575" y="3188"/>
              <a:ext cx="51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3" name="Freeform 11"/>
            <p:cNvSpPr>
              <a:spLocks/>
            </p:cNvSpPr>
            <p:nvPr userDrawn="1"/>
          </p:nvSpPr>
          <p:spPr bwMode="auto">
            <a:xfrm>
              <a:off x="4976" y="3573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4" name="Freeform 12"/>
            <p:cNvSpPr>
              <a:spLocks/>
            </p:cNvSpPr>
            <p:nvPr userDrawn="1"/>
          </p:nvSpPr>
          <p:spPr bwMode="auto">
            <a:xfrm>
              <a:off x="4579" y="3192"/>
              <a:ext cx="439" cy="432"/>
            </a:xfrm>
            <a:custGeom>
              <a:avLst/>
              <a:gdLst/>
              <a:ahLst/>
              <a:cxnLst>
                <a:cxn ang="0">
                  <a:pos x="285" y="208"/>
                </a:cxn>
                <a:cxn ang="0">
                  <a:pos x="235" y="0"/>
                </a:cxn>
                <a:cxn ang="0">
                  <a:pos x="386" y="97"/>
                </a:cxn>
                <a:cxn ang="0">
                  <a:pos x="439" y="339"/>
                </a:cxn>
                <a:cxn ang="0">
                  <a:pos x="149" y="237"/>
                </a:cxn>
                <a:cxn ang="0">
                  <a:pos x="194" y="432"/>
                </a:cxn>
                <a:cxn ang="0">
                  <a:pos x="48" y="337"/>
                </a:cxn>
                <a:cxn ang="0">
                  <a:pos x="1" y="96"/>
                </a:cxn>
                <a:cxn ang="0">
                  <a:pos x="278" y="43"/>
                </a:cxn>
                <a:cxn ang="0">
                  <a:pos x="382" y="55"/>
                </a:cxn>
                <a:cxn ang="0">
                  <a:pos x="375" y="55"/>
                </a:cxn>
                <a:cxn ang="0">
                  <a:pos x="367" y="58"/>
                </a:cxn>
                <a:cxn ang="0">
                  <a:pos x="361" y="60"/>
                </a:cxn>
                <a:cxn ang="0">
                  <a:pos x="357" y="63"/>
                </a:cxn>
                <a:cxn ang="0">
                  <a:pos x="353" y="69"/>
                </a:cxn>
                <a:cxn ang="0">
                  <a:pos x="350" y="75"/>
                </a:cxn>
                <a:cxn ang="0">
                  <a:pos x="348" y="86"/>
                </a:cxn>
                <a:cxn ang="0">
                  <a:pos x="348" y="93"/>
                </a:cxn>
                <a:cxn ang="0">
                  <a:pos x="348" y="333"/>
                </a:cxn>
                <a:cxn ang="0">
                  <a:pos x="350" y="344"/>
                </a:cxn>
                <a:cxn ang="0">
                  <a:pos x="353" y="352"/>
                </a:cxn>
                <a:cxn ang="0">
                  <a:pos x="359" y="361"/>
                </a:cxn>
                <a:cxn ang="0">
                  <a:pos x="364" y="366"/>
                </a:cxn>
                <a:cxn ang="0">
                  <a:pos x="369" y="371"/>
                </a:cxn>
                <a:cxn ang="0">
                  <a:pos x="378" y="376"/>
                </a:cxn>
                <a:cxn ang="0">
                  <a:pos x="386" y="378"/>
                </a:cxn>
                <a:cxn ang="0">
                  <a:pos x="397" y="378"/>
                </a:cxn>
                <a:cxn ang="0">
                  <a:pos x="322" y="392"/>
                </a:cxn>
                <a:cxn ang="0">
                  <a:pos x="289" y="350"/>
                </a:cxn>
                <a:cxn ang="0">
                  <a:pos x="111" y="345"/>
                </a:cxn>
                <a:cxn ang="0">
                  <a:pos x="111" y="352"/>
                </a:cxn>
                <a:cxn ang="0">
                  <a:pos x="113" y="359"/>
                </a:cxn>
                <a:cxn ang="0">
                  <a:pos x="115" y="366"/>
                </a:cxn>
                <a:cxn ang="0">
                  <a:pos x="120" y="371"/>
                </a:cxn>
                <a:cxn ang="0">
                  <a:pos x="125" y="377"/>
                </a:cxn>
                <a:cxn ang="0">
                  <a:pos x="132" y="378"/>
                </a:cxn>
                <a:cxn ang="0">
                  <a:pos x="143" y="380"/>
                </a:cxn>
                <a:cxn ang="0">
                  <a:pos x="41" y="391"/>
                </a:cxn>
                <a:cxn ang="0">
                  <a:pos x="60" y="380"/>
                </a:cxn>
                <a:cxn ang="0">
                  <a:pos x="68" y="378"/>
                </a:cxn>
                <a:cxn ang="0">
                  <a:pos x="76" y="374"/>
                </a:cxn>
                <a:cxn ang="0">
                  <a:pos x="80" y="370"/>
                </a:cxn>
                <a:cxn ang="0">
                  <a:pos x="86" y="362"/>
                </a:cxn>
                <a:cxn ang="0">
                  <a:pos x="87" y="354"/>
                </a:cxn>
                <a:cxn ang="0">
                  <a:pos x="88" y="344"/>
                </a:cxn>
                <a:cxn ang="0">
                  <a:pos x="87" y="86"/>
                </a:cxn>
                <a:cxn ang="0">
                  <a:pos x="87" y="82"/>
                </a:cxn>
                <a:cxn ang="0">
                  <a:pos x="82" y="75"/>
                </a:cxn>
                <a:cxn ang="0">
                  <a:pos x="76" y="70"/>
                </a:cxn>
                <a:cxn ang="0">
                  <a:pos x="65" y="63"/>
                </a:cxn>
                <a:cxn ang="0">
                  <a:pos x="54" y="58"/>
                </a:cxn>
                <a:cxn ang="0">
                  <a:pos x="44" y="55"/>
                </a:cxn>
                <a:cxn ang="0">
                  <a:pos x="41" y="44"/>
                </a:cxn>
                <a:cxn ang="0">
                  <a:pos x="325" y="313"/>
                </a:cxn>
                <a:cxn ang="0">
                  <a:pos x="325" y="84"/>
                </a:cxn>
                <a:cxn ang="0">
                  <a:pos x="322" y="75"/>
                </a:cxn>
                <a:cxn ang="0">
                  <a:pos x="321" y="69"/>
                </a:cxn>
                <a:cxn ang="0">
                  <a:pos x="316" y="63"/>
                </a:cxn>
                <a:cxn ang="0">
                  <a:pos x="311" y="59"/>
                </a:cxn>
                <a:cxn ang="0">
                  <a:pos x="303" y="56"/>
                </a:cxn>
                <a:cxn ang="0">
                  <a:pos x="292" y="55"/>
                </a:cxn>
                <a:cxn ang="0">
                  <a:pos x="278" y="43"/>
                </a:cxn>
              </a:cxnLst>
              <a:rect l="0" t="0" r="r" b="b"/>
              <a:pathLst>
                <a:path w="439" h="432">
                  <a:moveTo>
                    <a:pt x="1" y="1"/>
                  </a:moveTo>
                  <a:lnTo>
                    <a:pt x="128" y="3"/>
                  </a:lnTo>
                  <a:lnTo>
                    <a:pt x="285" y="208"/>
                  </a:lnTo>
                  <a:lnTo>
                    <a:pt x="285" y="97"/>
                  </a:lnTo>
                  <a:lnTo>
                    <a:pt x="235" y="97"/>
                  </a:lnTo>
                  <a:lnTo>
                    <a:pt x="235" y="0"/>
                  </a:lnTo>
                  <a:lnTo>
                    <a:pt x="439" y="0"/>
                  </a:lnTo>
                  <a:lnTo>
                    <a:pt x="439" y="97"/>
                  </a:lnTo>
                  <a:lnTo>
                    <a:pt x="386" y="97"/>
                  </a:lnTo>
                  <a:lnTo>
                    <a:pt x="386" y="218"/>
                  </a:lnTo>
                  <a:lnTo>
                    <a:pt x="386" y="339"/>
                  </a:lnTo>
                  <a:lnTo>
                    <a:pt x="439" y="339"/>
                  </a:lnTo>
                  <a:lnTo>
                    <a:pt x="439" y="432"/>
                  </a:lnTo>
                  <a:lnTo>
                    <a:pt x="308" y="432"/>
                  </a:lnTo>
                  <a:lnTo>
                    <a:pt x="149" y="237"/>
                  </a:lnTo>
                  <a:lnTo>
                    <a:pt x="149" y="339"/>
                  </a:lnTo>
                  <a:lnTo>
                    <a:pt x="194" y="339"/>
                  </a:lnTo>
                  <a:lnTo>
                    <a:pt x="194" y="432"/>
                  </a:lnTo>
                  <a:lnTo>
                    <a:pt x="0" y="432"/>
                  </a:lnTo>
                  <a:lnTo>
                    <a:pt x="0" y="337"/>
                  </a:lnTo>
                  <a:lnTo>
                    <a:pt x="48" y="337"/>
                  </a:lnTo>
                  <a:lnTo>
                    <a:pt x="48" y="217"/>
                  </a:lnTo>
                  <a:lnTo>
                    <a:pt x="48" y="96"/>
                  </a:lnTo>
                  <a:lnTo>
                    <a:pt x="1" y="96"/>
                  </a:lnTo>
                  <a:lnTo>
                    <a:pt x="1" y="1"/>
                  </a:lnTo>
                  <a:lnTo>
                    <a:pt x="1" y="1"/>
                  </a:lnTo>
                  <a:lnTo>
                    <a:pt x="278" y="43"/>
                  </a:lnTo>
                  <a:lnTo>
                    <a:pt x="394" y="43"/>
                  </a:lnTo>
                  <a:lnTo>
                    <a:pt x="394" y="55"/>
                  </a:lnTo>
                  <a:lnTo>
                    <a:pt x="382" y="55"/>
                  </a:lnTo>
                  <a:lnTo>
                    <a:pt x="378" y="55"/>
                  </a:lnTo>
                  <a:lnTo>
                    <a:pt x="376" y="55"/>
                  </a:lnTo>
                  <a:lnTo>
                    <a:pt x="375" y="55"/>
                  </a:lnTo>
                  <a:lnTo>
                    <a:pt x="371" y="55"/>
                  </a:lnTo>
                  <a:lnTo>
                    <a:pt x="368" y="56"/>
                  </a:lnTo>
                  <a:lnTo>
                    <a:pt x="367" y="58"/>
                  </a:lnTo>
                  <a:lnTo>
                    <a:pt x="364" y="58"/>
                  </a:lnTo>
                  <a:lnTo>
                    <a:pt x="361" y="60"/>
                  </a:lnTo>
                  <a:lnTo>
                    <a:pt x="361" y="60"/>
                  </a:lnTo>
                  <a:lnTo>
                    <a:pt x="359" y="62"/>
                  </a:lnTo>
                  <a:lnTo>
                    <a:pt x="359" y="63"/>
                  </a:lnTo>
                  <a:lnTo>
                    <a:pt x="357" y="63"/>
                  </a:lnTo>
                  <a:lnTo>
                    <a:pt x="356" y="65"/>
                  </a:lnTo>
                  <a:lnTo>
                    <a:pt x="354" y="66"/>
                  </a:lnTo>
                  <a:lnTo>
                    <a:pt x="353" y="69"/>
                  </a:lnTo>
                  <a:lnTo>
                    <a:pt x="350" y="73"/>
                  </a:lnTo>
                  <a:lnTo>
                    <a:pt x="350" y="74"/>
                  </a:lnTo>
                  <a:lnTo>
                    <a:pt x="350" y="75"/>
                  </a:lnTo>
                  <a:lnTo>
                    <a:pt x="349" y="80"/>
                  </a:lnTo>
                  <a:lnTo>
                    <a:pt x="348" y="84"/>
                  </a:lnTo>
                  <a:lnTo>
                    <a:pt x="348" y="86"/>
                  </a:lnTo>
                  <a:lnTo>
                    <a:pt x="348" y="89"/>
                  </a:lnTo>
                  <a:lnTo>
                    <a:pt x="348" y="91"/>
                  </a:lnTo>
                  <a:lnTo>
                    <a:pt x="348" y="93"/>
                  </a:lnTo>
                  <a:lnTo>
                    <a:pt x="348" y="213"/>
                  </a:lnTo>
                  <a:lnTo>
                    <a:pt x="348" y="330"/>
                  </a:lnTo>
                  <a:lnTo>
                    <a:pt x="348" y="333"/>
                  </a:lnTo>
                  <a:lnTo>
                    <a:pt x="348" y="336"/>
                  </a:lnTo>
                  <a:lnTo>
                    <a:pt x="349" y="340"/>
                  </a:lnTo>
                  <a:lnTo>
                    <a:pt x="350" y="344"/>
                  </a:lnTo>
                  <a:lnTo>
                    <a:pt x="352" y="348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61"/>
                  </a:lnTo>
                  <a:lnTo>
                    <a:pt x="360" y="362"/>
                  </a:lnTo>
                  <a:lnTo>
                    <a:pt x="361" y="365"/>
                  </a:lnTo>
                  <a:lnTo>
                    <a:pt x="364" y="366"/>
                  </a:lnTo>
                  <a:lnTo>
                    <a:pt x="365" y="367"/>
                  </a:lnTo>
                  <a:lnTo>
                    <a:pt x="367" y="370"/>
                  </a:lnTo>
                  <a:lnTo>
                    <a:pt x="369" y="371"/>
                  </a:lnTo>
                  <a:lnTo>
                    <a:pt x="372" y="373"/>
                  </a:lnTo>
                  <a:lnTo>
                    <a:pt x="375" y="373"/>
                  </a:lnTo>
                  <a:lnTo>
                    <a:pt x="378" y="376"/>
                  </a:lnTo>
                  <a:lnTo>
                    <a:pt x="379" y="377"/>
                  </a:lnTo>
                  <a:lnTo>
                    <a:pt x="383" y="377"/>
                  </a:lnTo>
                  <a:lnTo>
                    <a:pt x="386" y="378"/>
                  </a:lnTo>
                  <a:lnTo>
                    <a:pt x="388" y="378"/>
                  </a:lnTo>
                  <a:lnTo>
                    <a:pt x="393" y="378"/>
                  </a:lnTo>
                  <a:lnTo>
                    <a:pt x="397" y="378"/>
                  </a:lnTo>
                  <a:lnTo>
                    <a:pt x="399" y="378"/>
                  </a:lnTo>
                  <a:lnTo>
                    <a:pt x="399" y="392"/>
                  </a:lnTo>
                  <a:lnTo>
                    <a:pt x="322" y="392"/>
                  </a:lnTo>
                  <a:lnTo>
                    <a:pt x="321" y="389"/>
                  </a:lnTo>
                  <a:lnTo>
                    <a:pt x="314" y="380"/>
                  </a:lnTo>
                  <a:lnTo>
                    <a:pt x="289" y="350"/>
                  </a:lnTo>
                  <a:lnTo>
                    <a:pt x="217" y="256"/>
                  </a:lnTo>
                  <a:lnTo>
                    <a:pt x="111" y="122"/>
                  </a:lnTo>
                  <a:lnTo>
                    <a:pt x="111" y="345"/>
                  </a:lnTo>
                  <a:lnTo>
                    <a:pt x="111" y="348"/>
                  </a:lnTo>
                  <a:lnTo>
                    <a:pt x="111" y="351"/>
                  </a:lnTo>
                  <a:lnTo>
                    <a:pt x="111" y="352"/>
                  </a:lnTo>
                  <a:lnTo>
                    <a:pt x="113" y="355"/>
                  </a:lnTo>
                  <a:lnTo>
                    <a:pt x="113" y="358"/>
                  </a:lnTo>
                  <a:lnTo>
                    <a:pt x="113" y="359"/>
                  </a:lnTo>
                  <a:lnTo>
                    <a:pt x="114" y="362"/>
                  </a:lnTo>
                  <a:lnTo>
                    <a:pt x="114" y="363"/>
                  </a:lnTo>
                  <a:lnTo>
                    <a:pt x="115" y="366"/>
                  </a:lnTo>
                  <a:lnTo>
                    <a:pt x="118" y="370"/>
                  </a:lnTo>
                  <a:lnTo>
                    <a:pt x="118" y="370"/>
                  </a:lnTo>
                  <a:lnTo>
                    <a:pt x="120" y="371"/>
                  </a:lnTo>
                  <a:lnTo>
                    <a:pt x="122" y="373"/>
                  </a:lnTo>
                  <a:lnTo>
                    <a:pt x="124" y="376"/>
                  </a:lnTo>
                  <a:lnTo>
                    <a:pt x="125" y="377"/>
                  </a:lnTo>
                  <a:lnTo>
                    <a:pt x="126" y="377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5" y="380"/>
                  </a:lnTo>
                  <a:lnTo>
                    <a:pt x="137" y="380"/>
                  </a:lnTo>
                  <a:lnTo>
                    <a:pt x="143" y="380"/>
                  </a:lnTo>
                  <a:lnTo>
                    <a:pt x="158" y="380"/>
                  </a:lnTo>
                  <a:lnTo>
                    <a:pt x="158" y="391"/>
                  </a:lnTo>
                  <a:lnTo>
                    <a:pt x="41" y="391"/>
                  </a:lnTo>
                  <a:lnTo>
                    <a:pt x="41" y="380"/>
                  </a:lnTo>
                  <a:lnTo>
                    <a:pt x="56" y="380"/>
                  </a:lnTo>
                  <a:lnTo>
                    <a:pt x="60" y="380"/>
                  </a:lnTo>
                  <a:lnTo>
                    <a:pt x="63" y="380"/>
                  </a:lnTo>
                  <a:lnTo>
                    <a:pt x="65" y="378"/>
                  </a:lnTo>
                  <a:lnTo>
                    <a:pt x="68" y="378"/>
                  </a:lnTo>
                  <a:lnTo>
                    <a:pt x="71" y="377"/>
                  </a:lnTo>
                  <a:lnTo>
                    <a:pt x="73" y="377"/>
                  </a:lnTo>
                  <a:lnTo>
                    <a:pt x="76" y="374"/>
                  </a:lnTo>
                  <a:lnTo>
                    <a:pt x="77" y="373"/>
                  </a:lnTo>
                  <a:lnTo>
                    <a:pt x="79" y="373"/>
                  </a:lnTo>
                  <a:lnTo>
                    <a:pt x="80" y="370"/>
                  </a:lnTo>
                  <a:lnTo>
                    <a:pt x="82" y="369"/>
                  </a:lnTo>
                  <a:lnTo>
                    <a:pt x="84" y="365"/>
                  </a:lnTo>
                  <a:lnTo>
                    <a:pt x="86" y="362"/>
                  </a:lnTo>
                  <a:lnTo>
                    <a:pt x="86" y="361"/>
                  </a:lnTo>
                  <a:lnTo>
                    <a:pt x="87" y="359"/>
                  </a:lnTo>
                  <a:lnTo>
                    <a:pt x="87" y="354"/>
                  </a:lnTo>
                  <a:lnTo>
                    <a:pt x="87" y="350"/>
                  </a:lnTo>
                  <a:lnTo>
                    <a:pt x="88" y="347"/>
                  </a:lnTo>
                  <a:lnTo>
                    <a:pt x="88" y="344"/>
                  </a:lnTo>
                  <a:lnTo>
                    <a:pt x="88" y="217"/>
                  </a:lnTo>
                  <a:lnTo>
                    <a:pt x="88" y="89"/>
                  </a:lnTo>
                  <a:lnTo>
                    <a:pt x="87" y="86"/>
                  </a:lnTo>
                  <a:lnTo>
                    <a:pt x="87" y="85"/>
                  </a:lnTo>
                  <a:lnTo>
                    <a:pt x="87" y="84"/>
                  </a:lnTo>
                  <a:lnTo>
                    <a:pt x="87" y="82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2" y="75"/>
                  </a:lnTo>
                  <a:lnTo>
                    <a:pt x="82" y="74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3" y="67"/>
                  </a:lnTo>
                  <a:lnTo>
                    <a:pt x="69" y="65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7" y="59"/>
                  </a:lnTo>
                  <a:lnTo>
                    <a:pt x="54" y="58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4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44"/>
                  </a:lnTo>
                  <a:lnTo>
                    <a:pt x="113" y="44"/>
                  </a:lnTo>
                  <a:lnTo>
                    <a:pt x="219" y="178"/>
                  </a:lnTo>
                  <a:lnTo>
                    <a:pt x="325" y="313"/>
                  </a:lnTo>
                  <a:lnTo>
                    <a:pt x="325" y="93"/>
                  </a:lnTo>
                  <a:lnTo>
                    <a:pt x="325" y="86"/>
                  </a:lnTo>
                  <a:lnTo>
                    <a:pt x="325" y="84"/>
                  </a:lnTo>
                  <a:lnTo>
                    <a:pt x="325" y="82"/>
                  </a:lnTo>
                  <a:lnTo>
                    <a:pt x="323" y="77"/>
                  </a:lnTo>
                  <a:lnTo>
                    <a:pt x="322" y="75"/>
                  </a:lnTo>
                  <a:lnTo>
                    <a:pt x="322" y="73"/>
                  </a:lnTo>
                  <a:lnTo>
                    <a:pt x="321" y="71"/>
                  </a:lnTo>
                  <a:lnTo>
                    <a:pt x="321" y="69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16" y="63"/>
                  </a:lnTo>
                  <a:lnTo>
                    <a:pt x="315" y="62"/>
                  </a:lnTo>
                  <a:lnTo>
                    <a:pt x="314" y="62"/>
                  </a:lnTo>
                  <a:lnTo>
                    <a:pt x="311" y="59"/>
                  </a:lnTo>
                  <a:lnTo>
                    <a:pt x="308" y="58"/>
                  </a:lnTo>
                  <a:lnTo>
                    <a:pt x="306" y="56"/>
                  </a:lnTo>
                  <a:lnTo>
                    <a:pt x="303" y="56"/>
                  </a:lnTo>
                  <a:lnTo>
                    <a:pt x="299" y="55"/>
                  </a:lnTo>
                  <a:lnTo>
                    <a:pt x="296" y="55"/>
                  </a:lnTo>
                  <a:lnTo>
                    <a:pt x="292" y="55"/>
                  </a:lnTo>
                  <a:lnTo>
                    <a:pt x="289" y="55"/>
                  </a:lnTo>
                  <a:lnTo>
                    <a:pt x="278" y="55"/>
                  </a:lnTo>
                  <a:lnTo>
                    <a:pt x="278" y="43"/>
                  </a:lnTo>
                  <a:lnTo>
                    <a:pt x="278" y="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5" name="Freeform 13"/>
            <p:cNvSpPr>
              <a:spLocks/>
            </p:cNvSpPr>
            <p:nvPr userDrawn="1"/>
          </p:nvSpPr>
          <p:spPr bwMode="auto">
            <a:xfrm>
              <a:off x="4580" y="3191"/>
              <a:ext cx="12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7" y="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7" h="8">
                  <a:moveTo>
                    <a:pt x="0" y="0"/>
                  </a:moveTo>
                  <a:lnTo>
                    <a:pt x="0" y="8"/>
                  </a:lnTo>
                  <a:lnTo>
                    <a:pt x="127" y="8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6" name="Freeform 14"/>
            <p:cNvSpPr>
              <a:spLocks/>
            </p:cNvSpPr>
            <p:nvPr userDrawn="1"/>
          </p:nvSpPr>
          <p:spPr bwMode="auto">
            <a:xfrm>
              <a:off x="4703" y="3192"/>
              <a:ext cx="164" cy="2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157" y="210"/>
                </a:cxn>
                <a:cxn ang="0">
                  <a:pos x="164" y="20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4" h="210">
                  <a:moveTo>
                    <a:pt x="6" y="0"/>
                  </a:moveTo>
                  <a:lnTo>
                    <a:pt x="0" y="6"/>
                  </a:lnTo>
                  <a:lnTo>
                    <a:pt x="157" y="210"/>
                  </a:lnTo>
                  <a:lnTo>
                    <a:pt x="164" y="20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7" name="Freeform 15"/>
            <p:cNvSpPr>
              <a:spLocks/>
            </p:cNvSpPr>
            <p:nvPr userDrawn="1"/>
          </p:nvSpPr>
          <p:spPr bwMode="auto">
            <a:xfrm>
              <a:off x="4703" y="3191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0" y="7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0" y="7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8" name="Freeform 16"/>
            <p:cNvSpPr>
              <a:spLocks/>
            </p:cNvSpPr>
            <p:nvPr userDrawn="1"/>
          </p:nvSpPr>
          <p:spPr bwMode="auto">
            <a:xfrm>
              <a:off x="4860" y="3289"/>
              <a:ext cx="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111">
                  <a:moveTo>
                    <a:pt x="0" y="0"/>
                  </a:moveTo>
                  <a:lnTo>
                    <a:pt x="8" y="0"/>
                  </a:lnTo>
                  <a:lnTo>
                    <a:pt x="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89" name="Freeform 17"/>
            <p:cNvSpPr>
              <a:spLocks/>
            </p:cNvSpPr>
            <p:nvPr userDrawn="1"/>
          </p:nvSpPr>
          <p:spPr bwMode="auto">
            <a:xfrm>
              <a:off x="4860" y="3398"/>
              <a:ext cx="8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13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13">
                  <a:moveTo>
                    <a:pt x="0" y="4"/>
                  </a:moveTo>
                  <a:lnTo>
                    <a:pt x="8" y="13"/>
                  </a:lnTo>
                  <a:lnTo>
                    <a:pt x="8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0" name="Freeform 18"/>
            <p:cNvSpPr>
              <a:spLocks/>
            </p:cNvSpPr>
            <p:nvPr userDrawn="1"/>
          </p:nvSpPr>
          <p:spPr bwMode="auto">
            <a:xfrm>
              <a:off x="4814" y="3284"/>
              <a:ext cx="5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5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">
                  <a:moveTo>
                    <a:pt x="0" y="0"/>
                  </a:moveTo>
                  <a:lnTo>
                    <a:pt x="50" y="0"/>
                  </a:lnTo>
                  <a:lnTo>
                    <a:pt x="5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1" name="Freeform 19"/>
            <p:cNvSpPr>
              <a:spLocks/>
            </p:cNvSpPr>
            <p:nvPr userDrawn="1"/>
          </p:nvSpPr>
          <p:spPr bwMode="auto">
            <a:xfrm>
              <a:off x="4860" y="3284"/>
              <a:ext cx="8" cy="1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2" name="Freeform 20"/>
            <p:cNvSpPr>
              <a:spLocks/>
            </p:cNvSpPr>
            <p:nvPr userDrawn="1"/>
          </p:nvSpPr>
          <p:spPr bwMode="auto">
            <a:xfrm>
              <a:off x="4810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3" name="Freeform 21"/>
            <p:cNvSpPr>
              <a:spLocks/>
            </p:cNvSpPr>
            <p:nvPr userDrawn="1"/>
          </p:nvSpPr>
          <p:spPr bwMode="auto">
            <a:xfrm>
              <a:off x="4810" y="3284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auto">
            <a:xfrm>
              <a:off x="4814" y="3188"/>
              <a:ext cx="20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04" y="8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4" h="8">
                  <a:moveTo>
                    <a:pt x="0" y="0"/>
                  </a:moveTo>
                  <a:lnTo>
                    <a:pt x="0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auto">
            <a:xfrm>
              <a:off x="4810" y="3188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auto">
            <a:xfrm>
              <a:off x="5014" y="3192"/>
              <a:ext cx="8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7"/>
                </a:cxn>
                <a:cxn ang="0">
                  <a:pos x="0" y="9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7">
                  <a:moveTo>
                    <a:pt x="0" y="0"/>
                  </a:moveTo>
                  <a:lnTo>
                    <a:pt x="8" y="0"/>
                  </a:lnTo>
                  <a:lnTo>
                    <a:pt x="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auto">
            <a:xfrm>
              <a:off x="5014" y="3188"/>
              <a:ext cx="8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auto">
            <a:xfrm>
              <a:off x="4965" y="3285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0"/>
                </a:cxn>
                <a:cxn ang="0">
                  <a:pos x="5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53" y="0"/>
                  </a:lnTo>
                  <a:lnTo>
                    <a:pt x="53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99" name="Freeform 27"/>
            <p:cNvSpPr>
              <a:spLocks/>
            </p:cNvSpPr>
            <p:nvPr userDrawn="1"/>
          </p:nvSpPr>
          <p:spPr bwMode="auto">
            <a:xfrm>
              <a:off x="5014" y="3285"/>
              <a:ext cx="8" cy="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lnTo>
                    <a:pt x="8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auto">
            <a:xfrm>
              <a:off x="4962" y="3289"/>
              <a:ext cx="7" cy="2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0" y="121"/>
                </a:cxn>
                <a:cxn ang="0">
                  <a:pos x="0" y="242"/>
                </a:cxn>
                <a:cxn ang="0">
                  <a:pos x="7" y="242"/>
                </a:cxn>
                <a:cxn ang="0">
                  <a:pos x="7" y="12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42">
                  <a:moveTo>
                    <a:pt x="7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0" y="242"/>
                  </a:lnTo>
                  <a:lnTo>
                    <a:pt x="7" y="242"/>
                  </a:lnTo>
                  <a:lnTo>
                    <a:pt x="7" y="12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1" name="Freeform 29"/>
            <p:cNvSpPr>
              <a:spLocks/>
            </p:cNvSpPr>
            <p:nvPr userDrawn="1"/>
          </p:nvSpPr>
          <p:spPr bwMode="auto">
            <a:xfrm>
              <a:off x="4962" y="3285"/>
              <a:ext cx="7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2" name="Freeform 30"/>
            <p:cNvSpPr>
              <a:spLocks/>
            </p:cNvSpPr>
            <p:nvPr userDrawn="1"/>
          </p:nvSpPr>
          <p:spPr bwMode="auto">
            <a:xfrm>
              <a:off x="4965" y="3526"/>
              <a:ext cx="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53" y="9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" h="9">
                  <a:moveTo>
                    <a:pt x="0" y="0"/>
                  </a:moveTo>
                  <a:lnTo>
                    <a:pt x="0" y="7"/>
                  </a:lnTo>
                  <a:lnTo>
                    <a:pt x="53" y="9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auto">
            <a:xfrm>
              <a:off x="4962" y="3526"/>
              <a:ext cx="7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7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auto">
            <a:xfrm>
              <a:off x="5014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5" name="Freeform 33"/>
            <p:cNvSpPr>
              <a:spLocks/>
            </p:cNvSpPr>
            <p:nvPr userDrawn="1"/>
          </p:nvSpPr>
          <p:spPr bwMode="auto">
            <a:xfrm>
              <a:off x="5014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6" name="Freeform 34"/>
            <p:cNvSpPr>
              <a:spLocks/>
            </p:cNvSpPr>
            <p:nvPr userDrawn="1"/>
          </p:nvSpPr>
          <p:spPr bwMode="auto">
            <a:xfrm>
              <a:off x="4887" y="3620"/>
              <a:ext cx="13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1" y="0"/>
                </a:cxn>
                <a:cxn ang="0">
                  <a:pos x="131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1" h="8">
                  <a:moveTo>
                    <a:pt x="0" y="0"/>
                  </a:moveTo>
                  <a:lnTo>
                    <a:pt x="131" y="0"/>
                  </a:lnTo>
                  <a:lnTo>
                    <a:pt x="13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7" name="Freeform 35"/>
            <p:cNvSpPr>
              <a:spLocks/>
            </p:cNvSpPr>
            <p:nvPr userDrawn="1"/>
          </p:nvSpPr>
          <p:spPr bwMode="auto">
            <a:xfrm>
              <a:off x="5014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8" name="Freeform 36"/>
            <p:cNvSpPr>
              <a:spLocks/>
            </p:cNvSpPr>
            <p:nvPr userDrawn="1"/>
          </p:nvSpPr>
          <p:spPr bwMode="auto">
            <a:xfrm>
              <a:off x="4726" y="3426"/>
              <a:ext cx="164" cy="201"/>
            </a:xfrm>
            <a:custGeom>
              <a:avLst/>
              <a:gdLst/>
              <a:ahLst/>
              <a:cxnLst>
                <a:cxn ang="0">
                  <a:pos x="159" y="201"/>
                </a:cxn>
                <a:cxn ang="0">
                  <a:pos x="164" y="195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59" y="201"/>
                </a:cxn>
                <a:cxn ang="0">
                  <a:pos x="159" y="201"/>
                </a:cxn>
                <a:cxn ang="0">
                  <a:pos x="159" y="201"/>
                </a:cxn>
              </a:cxnLst>
              <a:rect l="0" t="0" r="r" b="b"/>
              <a:pathLst>
                <a:path w="164" h="201">
                  <a:moveTo>
                    <a:pt x="159" y="201"/>
                  </a:moveTo>
                  <a:lnTo>
                    <a:pt x="164" y="19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9" y="201"/>
                  </a:lnTo>
                  <a:lnTo>
                    <a:pt x="159" y="201"/>
                  </a:lnTo>
                  <a:lnTo>
                    <a:pt x="159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09" name="Freeform 37"/>
            <p:cNvSpPr>
              <a:spLocks/>
            </p:cNvSpPr>
            <p:nvPr userDrawn="1"/>
          </p:nvSpPr>
          <p:spPr bwMode="auto">
            <a:xfrm>
              <a:off x="4885" y="3620"/>
              <a:ext cx="5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5" y="1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4724" y="3429"/>
              <a:ext cx="9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102"/>
                </a:cxn>
                <a:cxn ang="0">
                  <a:pos x="0" y="10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02">
                  <a:moveTo>
                    <a:pt x="0" y="0"/>
                  </a:moveTo>
                  <a:lnTo>
                    <a:pt x="9" y="0"/>
                  </a:lnTo>
                  <a:lnTo>
                    <a:pt x="9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4724" y="3418"/>
              <a:ext cx="9" cy="13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2" y="13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2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4728" y="3526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0"/>
                </a:cxn>
                <a:cxn ang="0">
                  <a:pos x="4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9">
                  <a:moveTo>
                    <a:pt x="0" y="0"/>
                  </a:moveTo>
                  <a:lnTo>
                    <a:pt x="45" y="0"/>
                  </a:lnTo>
                  <a:lnTo>
                    <a:pt x="4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4724" y="3526"/>
              <a:ext cx="9" cy="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4769" y="3531"/>
              <a:ext cx="8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93"/>
                </a:cxn>
                <a:cxn ang="0">
                  <a:pos x="0" y="9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93">
                  <a:moveTo>
                    <a:pt x="0" y="0"/>
                  </a:moveTo>
                  <a:lnTo>
                    <a:pt x="8" y="0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4769" y="3526"/>
              <a:ext cx="8" cy="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8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4579" y="3620"/>
              <a:ext cx="194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4" y="0"/>
                </a:cxn>
                <a:cxn ang="0">
                  <a:pos x="194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4" h="8">
                  <a:moveTo>
                    <a:pt x="0" y="0"/>
                  </a:moveTo>
                  <a:lnTo>
                    <a:pt x="194" y="0"/>
                  </a:lnTo>
                  <a:lnTo>
                    <a:pt x="194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4769" y="3620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4575" y="3529"/>
              <a:ext cx="8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" y="95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</a:cxnLst>
              <a:rect l="0" t="0" r="r" b="b"/>
              <a:pathLst>
                <a:path w="8" h="95">
                  <a:moveTo>
                    <a:pt x="0" y="95"/>
                  </a:moveTo>
                  <a:lnTo>
                    <a:pt x="8" y="9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4575" y="3620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4579" y="3525"/>
              <a:ext cx="4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0"/>
                  </a:lnTo>
                  <a:lnTo>
                    <a:pt x="4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1" name="Freeform 49"/>
            <p:cNvSpPr>
              <a:spLocks/>
            </p:cNvSpPr>
            <p:nvPr userDrawn="1"/>
          </p:nvSpPr>
          <p:spPr bwMode="auto">
            <a:xfrm>
              <a:off x="4575" y="3525"/>
              <a:ext cx="8" cy="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2" name="Freeform 50"/>
            <p:cNvSpPr>
              <a:spLocks/>
            </p:cNvSpPr>
            <p:nvPr userDrawn="1"/>
          </p:nvSpPr>
          <p:spPr bwMode="auto">
            <a:xfrm>
              <a:off x="4623" y="3288"/>
              <a:ext cx="8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241"/>
                </a:cxn>
                <a:cxn ang="0">
                  <a:pos x="0" y="24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41">
                  <a:moveTo>
                    <a:pt x="0" y="0"/>
                  </a:moveTo>
                  <a:lnTo>
                    <a:pt x="8" y="0"/>
                  </a:lnTo>
                  <a:lnTo>
                    <a:pt x="8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3" name="Freeform 51"/>
            <p:cNvSpPr>
              <a:spLocks/>
            </p:cNvSpPr>
            <p:nvPr userDrawn="1"/>
          </p:nvSpPr>
          <p:spPr bwMode="auto">
            <a:xfrm>
              <a:off x="4623" y="3525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8" y="8"/>
                </a:cxn>
                <a:cxn ang="0">
                  <a:pos x="8" y="4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8" y="8"/>
                  </a:lnTo>
                  <a:lnTo>
                    <a:pt x="8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auto">
            <a:xfrm>
              <a:off x="4580" y="3284"/>
              <a:ext cx="4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7" h="8">
                  <a:moveTo>
                    <a:pt x="0" y="0"/>
                  </a:moveTo>
                  <a:lnTo>
                    <a:pt x="47" y="0"/>
                  </a:lnTo>
                  <a:lnTo>
                    <a:pt x="47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auto">
            <a:xfrm>
              <a:off x="4623" y="3284"/>
              <a:ext cx="8" cy="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auto">
            <a:xfrm>
              <a:off x="4576" y="3193"/>
              <a:ext cx="9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9" y="95"/>
                </a:cxn>
                <a:cxn ang="0">
                  <a:pos x="0" y="9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95">
                  <a:moveTo>
                    <a:pt x="0" y="0"/>
                  </a:moveTo>
                  <a:lnTo>
                    <a:pt x="9" y="0"/>
                  </a:lnTo>
                  <a:lnTo>
                    <a:pt x="9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auto">
            <a:xfrm>
              <a:off x="4576" y="3284"/>
              <a:ext cx="9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9" y="4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auto">
            <a:xfrm>
              <a:off x="4576" y="3191"/>
              <a:ext cx="9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5040" y="3577"/>
              <a:ext cx="49" cy="50"/>
            </a:xfrm>
            <a:prstGeom prst="ellips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auto">
            <a:xfrm>
              <a:off x="5053" y="3578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">
                  <a:solidFill>
                    <a:srgbClr val="FFFFFF"/>
                  </a:solidFill>
                  <a:latin typeface="URWGroteskT" pitchFamily="2" charset="0"/>
                </a:rPr>
                <a:t>R</a:t>
              </a:r>
              <a:endParaRPr lang="en-US" sz="2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165100" y="58738"/>
            <a:ext cx="247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FFFFFF"/>
                </a:solidFill>
                <a:latin typeface="Minion" pitchFamily="82" charset="0"/>
              </a:rPr>
              <a:t>School of Natural Resources</a:t>
            </a:r>
          </a:p>
        </p:txBody>
      </p:sp>
      <p:graphicFrame>
        <p:nvGraphicFramePr>
          <p:cNvPr id="3132" name="Object 60"/>
          <p:cNvGraphicFramePr>
            <a:graphicFrameLocks noChangeAspect="1"/>
          </p:cNvGraphicFramePr>
          <p:nvPr/>
        </p:nvGraphicFramePr>
        <p:xfrm>
          <a:off x="0" y="0"/>
          <a:ext cx="9144000" cy="68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6" name="Drawing" r:id="rId3" imgW="13030560" imgH="9964080" progId="">
                  <p:embed/>
                </p:oleObj>
              </mc:Choice>
              <mc:Fallback>
                <p:oleObj name="Drawing" r:id="rId3" imgW="13030560" imgH="99640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png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bfuchs2@unl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1.gif"/><Relationship Id="rId4" Type="http://schemas.openxmlformats.org/officeDocument/2006/relationships/hyperlink" Target="mailto:msvoboda2@unl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685800" y="-228600"/>
            <a:ext cx="815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663300"/>
                </a:solidFill>
              </a:rPr>
              <a:t>NE Drought Conditions CARC Update: </a:t>
            </a:r>
            <a:r>
              <a:rPr lang="en-US" sz="4400" b="1" dirty="0" smtClean="0">
                <a:solidFill>
                  <a:srgbClr val="663300"/>
                </a:solidFill>
              </a:rPr>
              <a:t>November 17, 2015</a:t>
            </a:r>
            <a:endParaRPr lang="en-US" sz="4400" b="1" dirty="0">
              <a:solidFill>
                <a:srgbClr val="663300"/>
              </a:solidFill>
            </a:endParaRPr>
          </a:p>
        </p:txBody>
      </p:sp>
      <p:sp>
        <p:nvSpPr>
          <p:cNvPr id="5123" name="Line 11"/>
          <p:cNvSpPr>
            <a:spLocks noChangeShapeType="1"/>
          </p:cNvSpPr>
          <p:nvPr/>
        </p:nvSpPr>
        <p:spPr bwMode="auto">
          <a:xfrm>
            <a:off x="1295400" y="1828800"/>
            <a:ext cx="693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1371600" y="38862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dirty="0" smtClean="0">
                <a:solidFill>
                  <a:srgbClr val="663300"/>
                </a:solidFill>
              </a:rPr>
              <a:t>Brian </a:t>
            </a:r>
            <a:r>
              <a:rPr lang="en-US" b="1" dirty="0">
                <a:solidFill>
                  <a:srgbClr val="663300"/>
                </a:solidFill>
              </a:rPr>
              <a:t>Fuchs</a:t>
            </a:r>
          </a:p>
          <a:p>
            <a:pPr algn="ctr" eaLnBrk="0" hangingPunct="0"/>
            <a:r>
              <a:rPr lang="en-US" b="1" dirty="0">
                <a:solidFill>
                  <a:srgbClr val="663300"/>
                </a:solidFill>
              </a:rPr>
              <a:t>National Drought Mitigation Center</a:t>
            </a:r>
          </a:p>
          <a:p>
            <a:pPr algn="ctr" eaLnBrk="0" hangingPunct="0"/>
            <a:r>
              <a:rPr lang="en-US" b="1" dirty="0">
                <a:solidFill>
                  <a:srgbClr val="663300"/>
                </a:solidFill>
              </a:rPr>
              <a:t>University of </a:t>
            </a:r>
            <a:r>
              <a:rPr lang="en-US" b="1" dirty="0" smtClean="0">
                <a:solidFill>
                  <a:srgbClr val="663300"/>
                </a:solidFill>
              </a:rPr>
              <a:t>Nebraska-Lincoln</a:t>
            </a:r>
          </a:p>
          <a:p>
            <a:pPr algn="ctr" eaLnBrk="0" hangingPunct="0"/>
            <a:r>
              <a:rPr lang="en-US" b="1" dirty="0" smtClean="0">
                <a:solidFill>
                  <a:srgbClr val="663300"/>
                </a:solidFill>
              </a:rPr>
              <a:t>School of Natural Resources</a:t>
            </a:r>
            <a:endParaRPr lang="en-US" b="1" dirty="0">
              <a:solidFill>
                <a:srgbClr val="663300"/>
              </a:solidFill>
            </a:endParaRPr>
          </a:p>
          <a:p>
            <a:pPr algn="ctr" eaLnBrk="0" hangingPunct="0"/>
            <a:endParaRPr lang="en-US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21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hprcc.unl.edu/products/maps/acis/hprcc/30dPNormHPR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2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hprcc.unl.edu/products/maps/acis/hprcc/30dPNormHPRC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2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prcc.unl.edu/products/maps/acis/hprcc/60dPNormHPR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3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prcc.unl.edu/products/maps/acis/hprcc/90dPNormHPR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400" cy="629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prcc.unl.edu/products/maps/acis/hprcc/YearPNormHPR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" y="0"/>
            <a:ext cx="8203949" cy="63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hprcc.unl.edu/products/maps/acis/hprcc/YearPDeptHPR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63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4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8965"/>
            <a:ext cx="9231080" cy="5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LDAS DROUGH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LDAS DROUGH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352"/>
            <a:ext cx="9167133" cy="687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5312" y="623887"/>
            <a:ext cx="7634288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0">
            <a:spAutoFit/>
          </a:bodyPr>
          <a:lstStyle/>
          <a:p>
            <a:pPr marL="742950" indent="-285750">
              <a:spcBef>
                <a:spcPct val="20000"/>
              </a:spcBef>
            </a:pPr>
            <a:r>
              <a:rPr lang="en-US" sz="4000" b="1" i="1" dirty="0">
                <a:solidFill>
                  <a:srgbClr val="CC3300"/>
                </a:solidFill>
              </a:rPr>
              <a:t>Current Conditions around </a:t>
            </a:r>
          </a:p>
          <a:p>
            <a:pPr marL="742950" indent="-285750">
              <a:spcBef>
                <a:spcPct val="20000"/>
              </a:spcBef>
            </a:pPr>
            <a:r>
              <a:rPr lang="en-US" sz="4000" b="1" i="1" dirty="0">
                <a:solidFill>
                  <a:srgbClr val="CC3300"/>
                </a:solidFill>
              </a:rPr>
              <a:t>Nebraska and the region…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pc.ncep.noaa.gov/products/expert_assessment/month_drou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34"/>
            <a:ext cx="8839200" cy="68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cpc.ncep.noaa.gov/products/expert_assessment/season_drou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317"/>
            <a:ext cx="8919882" cy="68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iri.columbia.edu/wp-content/uploads/2015/10/figur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" y="0"/>
            <a:ext cx="8147364" cy="69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ri.columbia.edu/wp-content/uploads/2015/11/figur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" y="152400"/>
            <a:ext cx="912773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Climate/Drought Summary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601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 with the good/great rains in late spring and early summer, some areas are below normal for the year.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25.18% of the contiguous U.S. </a:t>
            </a:r>
            <a:r>
              <a:rPr lang="en-US" sz="2800" dirty="0" smtClean="0"/>
              <a:t>is currently in drought (D1 or worse) as of 11/10/2015 </a:t>
            </a:r>
          </a:p>
          <a:p>
            <a:pPr lvl="1"/>
            <a:r>
              <a:rPr lang="en-US" sz="2100" dirty="0" smtClean="0"/>
              <a:t>This time last year it was at </a:t>
            </a:r>
            <a:r>
              <a:rPr lang="en-US" sz="2100" b="1" dirty="0" smtClean="0">
                <a:solidFill>
                  <a:srgbClr val="C00000"/>
                </a:solidFill>
              </a:rPr>
              <a:t>29.59%</a:t>
            </a:r>
            <a:r>
              <a:rPr lang="en-US" sz="2100" dirty="0" smtClean="0"/>
              <a:t>. </a:t>
            </a:r>
          </a:p>
          <a:p>
            <a:pPr lvl="1"/>
            <a:r>
              <a:rPr lang="en-US" sz="2100" b="1" dirty="0" smtClean="0">
                <a:solidFill>
                  <a:srgbClr val="C00000"/>
                </a:solidFill>
              </a:rPr>
              <a:t>Down nearly 3.5% </a:t>
            </a:r>
            <a:r>
              <a:rPr lang="en-US" sz="2100" dirty="0" smtClean="0"/>
              <a:t>Year-to-Date (28.68% on Dec. 30, 2014)</a:t>
            </a:r>
            <a:endParaRPr lang="en-US" sz="21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Current USDM (11/10/2015) </a:t>
            </a:r>
            <a:r>
              <a:rPr lang="en-US" sz="2800" b="1" dirty="0" smtClean="0"/>
              <a:t>for NE </a:t>
            </a:r>
            <a:r>
              <a:rPr lang="en-US" sz="2800" dirty="0" smtClean="0"/>
              <a:t>shows </a:t>
            </a:r>
            <a:r>
              <a:rPr lang="en-US" sz="2800" b="1" dirty="0" smtClean="0">
                <a:solidFill>
                  <a:srgbClr val="C00000"/>
                </a:solidFill>
              </a:rPr>
              <a:t>1.7% </a:t>
            </a:r>
            <a:r>
              <a:rPr lang="en-US" sz="2800" dirty="0" smtClean="0"/>
              <a:t>of the state in drought </a:t>
            </a:r>
            <a:r>
              <a:rPr lang="en-US" sz="2800" b="1" dirty="0" smtClean="0"/>
              <a:t>(D1 only), </a:t>
            </a:r>
            <a:r>
              <a:rPr lang="en-US" sz="2800" b="1" dirty="0" smtClean="0">
                <a:solidFill>
                  <a:srgbClr val="C00000"/>
                </a:solidFill>
              </a:rPr>
              <a:t>up from 0% on January 1, 2015 </a:t>
            </a:r>
          </a:p>
        </p:txBody>
      </p:sp>
    </p:spTree>
    <p:extLst>
      <p:ext uri="{BB962C8B-B14F-4D97-AF65-F5344CB8AC3E}">
        <p14:creationId xmlns:p14="http://schemas.microsoft.com/office/powerpoint/2010/main" val="220042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Climate/Drought Summary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Climate Prediction Center’s Seasonal Drought Outlook </a:t>
            </a:r>
            <a:r>
              <a:rPr lang="en-US" sz="2800" b="1" i="1" dirty="0" smtClean="0">
                <a:solidFill>
                  <a:srgbClr val="C00000"/>
                </a:solidFill>
              </a:rPr>
              <a:t>calls for improvement or removal of drought</a:t>
            </a:r>
            <a:r>
              <a:rPr lang="en-US" sz="2800" dirty="0" smtClean="0"/>
              <a:t> across the </a:t>
            </a:r>
            <a:r>
              <a:rPr lang="en-US" sz="2800" b="1" i="1" dirty="0" smtClean="0">
                <a:solidFill>
                  <a:srgbClr val="C00000"/>
                </a:solidFill>
              </a:rPr>
              <a:t>Central and Southern Plains</a:t>
            </a:r>
            <a:r>
              <a:rPr lang="en-US" sz="2800" dirty="0" smtClean="0"/>
              <a:t> by the end of January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CPC/IRI ENSO </a:t>
            </a:r>
            <a:r>
              <a:rPr lang="en-US" sz="2800" b="1" dirty="0"/>
              <a:t>Alert System Status: </a:t>
            </a:r>
            <a:r>
              <a:rPr lang="en-US" sz="2800" b="1" dirty="0">
                <a:solidFill>
                  <a:srgbClr val="C00000"/>
                </a:solidFill>
              </a:rPr>
              <a:t>El Niño </a:t>
            </a:r>
            <a:r>
              <a:rPr lang="en-US" sz="2800" b="1" dirty="0" smtClean="0">
                <a:solidFill>
                  <a:srgbClr val="C00000"/>
                </a:solidFill>
              </a:rPr>
              <a:t>Advisory</a:t>
            </a:r>
          </a:p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lvl="1"/>
            <a:r>
              <a:rPr lang="en-US" sz="2400" b="1" i="1" dirty="0"/>
              <a:t>Synopsis</a:t>
            </a:r>
            <a:r>
              <a:rPr lang="en-US" sz="2400" b="1" dirty="0"/>
              <a:t>: There is an </a:t>
            </a:r>
            <a:r>
              <a:rPr lang="en-US" sz="2400" b="1" i="1" dirty="0">
                <a:solidFill>
                  <a:srgbClr val="C00000"/>
                </a:solidFill>
              </a:rPr>
              <a:t>approximately </a:t>
            </a:r>
            <a:r>
              <a:rPr lang="en-US" sz="2400" b="1" i="1" dirty="0" smtClean="0">
                <a:solidFill>
                  <a:srgbClr val="C00000"/>
                </a:solidFill>
              </a:rPr>
              <a:t>95% </a:t>
            </a:r>
            <a:r>
              <a:rPr lang="en-US" sz="2400" b="1" i="1" dirty="0">
                <a:solidFill>
                  <a:srgbClr val="C00000"/>
                </a:solidFill>
              </a:rPr>
              <a:t>chance </a:t>
            </a:r>
            <a:r>
              <a:rPr lang="en-US" sz="2400" b="1" dirty="0" smtClean="0"/>
              <a:t>that a moderate to strong </a:t>
            </a:r>
            <a:r>
              <a:rPr lang="en-US" sz="2400" b="1" dirty="0"/>
              <a:t>El Niño will continue through Northern Hemisphere </a:t>
            </a:r>
            <a:r>
              <a:rPr lang="en-US" sz="2400" b="1" dirty="0" smtClean="0"/>
              <a:t>winter  of 2015-16, </a:t>
            </a:r>
            <a:r>
              <a:rPr lang="en-US" sz="2400" b="1" dirty="0"/>
              <a:t>and a </a:t>
            </a:r>
            <a:r>
              <a:rPr lang="en-US" sz="2400" b="1" dirty="0" smtClean="0"/>
              <a:t>gradual decline during the spring of 2016.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200" dirty="0" smtClean="0"/>
              <a:t>More important for </a:t>
            </a:r>
            <a:r>
              <a:rPr lang="en-US" sz="2200" b="1" dirty="0" smtClean="0">
                <a:solidFill>
                  <a:srgbClr val="C00000"/>
                </a:solidFill>
              </a:rPr>
              <a:t>southern Plains in winter </a:t>
            </a:r>
            <a:r>
              <a:rPr lang="en-US" sz="2200" b="1" dirty="0" smtClean="0"/>
              <a:t>with a typical El Nino winter pattern expected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211137" y="533400"/>
            <a:ext cx="90503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0">
            <a:spAutoFit/>
          </a:bodyPr>
          <a:lstStyle/>
          <a:p>
            <a:pPr marL="742950" indent="-285750">
              <a:spcBef>
                <a:spcPct val="20000"/>
              </a:spcBef>
            </a:pPr>
            <a:r>
              <a:rPr lang="en-US" sz="4000" b="1" i="1" dirty="0">
                <a:solidFill>
                  <a:srgbClr val="CC3300"/>
                </a:solidFill>
              </a:rPr>
              <a:t>Nebraska Water Supply Update…</a:t>
            </a:r>
          </a:p>
        </p:txBody>
      </p:sp>
    </p:spTree>
    <p:extLst>
      <p:ext uri="{BB962C8B-B14F-4D97-AF65-F5344CB8AC3E}">
        <p14:creationId xmlns:p14="http://schemas.microsoft.com/office/powerpoint/2010/main" val="17139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cnppid.com/wp-content/uploads/2015/11/McConaughy1941-Pre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" y="0"/>
            <a:ext cx="9108541" cy="545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019300" y="5867400"/>
            <a:ext cx="502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SOURCE: CNPPID www.cnppid.com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853500" y="92336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85.1% </a:t>
            </a:r>
            <a:r>
              <a:rPr lang="en-US" sz="2400" b="1" dirty="0">
                <a:solidFill>
                  <a:srgbClr val="FF0000"/>
                </a:solidFill>
              </a:rPr>
              <a:t>Full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8744192" y="1046124"/>
            <a:ext cx="147900" cy="544597"/>
          </a:xfrm>
          <a:prstGeom prst="up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6350" algn="ctr">
            <a:solidFill>
              <a:srgbClr val="FF0000"/>
            </a:solidFill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  <p:txBody>
          <a:bodyPr wrap="none" lIns="457200" anchor="ctr"/>
          <a:lstStyle/>
          <a:p>
            <a:pPr>
              <a:spcBef>
                <a:spcPct val="20000"/>
              </a:spcBef>
              <a:buFontTx/>
              <a:buChar char="–"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cnppid.com/wp-content/uploads/2015/11/McConaughy_One-Y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1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752600" y="6343650"/>
            <a:ext cx="525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SOURCE: CNPPID www.cnppid.com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1850" y="2063014"/>
            <a:ext cx="1866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3256.1 Feet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85.1% of Max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November 2015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0800000">
            <a:off x="8915400" y="1905000"/>
            <a:ext cx="152400" cy="4357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F4E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8050" y="2551579"/>
            <a:ext cx="1866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3251.4 Feet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77.9% of Max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May  2015 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0800000">
            <a:off x="5029200" y="2286000"/>
            <a:ext cx="152400" cy="4357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F4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22412"/>
            <a:ext cx="27066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71718"/>
            <a:ext cx="537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November 2015 CARC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19400" y="6564935"/>
            <a:ext cx="5257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SOURCE: CNPPID www.cnppid.com</a:t>
            </a:r>
          </a:p>
        </p:txBody>
      </p:sp>
      <p:sp>
        <p:nvSpPr>
          <p:cNvPr id="7" name="Oval 6"/>
          <p:cNvSpPr/>
          <p:nvPr/>
        </p:nvSpPr>
        <p:spPr>
          <a:xfrm>
            <a:off x="2819400" y="1893265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F4E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51212"/>
            <a:ext cx="9199551" cy="40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rought Monitor for usd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08"/>
            <a:ext cx="8839200" cy="68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cnppid.com/wp-content/uploads/2015/11/McConaughy_Daily_Inflows_MedA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9"/>
            <a:ext cx="9144000" cy="62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114800" y="1066800"/>
            <a:ext cx="5257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SOURCE: CNPPID www.cnppid.com</a:t>
            </a:r>
          </a:p>
        </p:txBody>
      </p:sp>
    </p:spTree>
    <p:extLst>
      <p:ext uri="{BB962C8B-B14F-4D97-AF65-F5344CB8AC3E}">
        <p14:creationId xmlns:p14="http://schemas.microsoft.com/office/powerpoint/2010/main" val="17626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0" y="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Lake </a:t>
            </a:r>
            <a:r>
              <a:rPr lang="en-US" sz="4000" b="1" dirty="0" err="1">
                <a:solidFill>
                  <a:srgbClr val="0000FF"/>
                </a:solidFill>
              </a:rPr>
              <a:t>McConaughy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711483"/>
            <a:ext cx="8077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At </a:t>
            </a:r>
            <a:r>
              <a:rPr lang="en-US" sz="2400" dirty="0">
                <a:solidFill>
                  <a:prstClr val="black"/>
                </a:solidFill>
              </a:rPr>
              <a:t>Lake </a:t>
            </a:r>
            <a:r>
              <a:rPr lang="en-US" sz="2400" dirty="0" err="1" smtClean="0">
                <a:solidFill>
                  <a:prstClr val="black"/>
                </a:solidFill>
              </a:rPr>
              <a:t>McConaughy</a:t>
            </a:r>
            <a:r>
              <a:rPr lang="en-US" sz="2400" dirty="0" smtClean="0">
                <a:solidFill>
                  <a:prstClr val="black"/>
                </a:solidFill>
              </a:rPr>
              <a:t> has 1.484 million acre-feet in storage (85.1% of capacity).  Inflows have decreased recently and ranged from 1,242 cubic feet per second (currently) to 1,442 cubic feet per second a month ago, which is slightly below normal for historical inflows for this time of year.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Snowpack in the upper North Platte River Basin is just starting to accumulate with the new water year beginning on October 1.</a:t>
            </a:r>
            <a:endParaRPr lang="en-US" sz="2400" dirty="0">
              <a:solidFill>
                <a:prstClr val="black"/>
              </a:solidFill>
            </a:endParaRPr>
          </a:p>
          <a:p>
            <a:pPr eaLnBrk="0" hangingPunct="0"/>
            <a:endParaRPr lang="en-US" sz="2000" b="1" dirty="0" smtClean="0">
              <a:solidFill>
                <a:srgbClr val="FF0000"/>
              </a:solidFill>
            </a:endParaRPr>
          </a:p>
          <a:p>
            <a:pPr eaLnBrk="0" hangingPunct="0"/>
            <a:endParaRPr lang="en-US" sz="2000" b="1" dirty="0" smtClean="0">
              <a:solidFill>
                <a:srgbClr val="0000FF"/>
              </a:solidFill>
            </a:endParaRPr>
          </a:p>
          <a:p>
            <a:pPr eaLnBrk="0" hangingPunct="0"/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3000" y="5867400"/>
            <a:ext cx="5257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SOURCE: CNPPID www.cnppid.com</a:t>
            </a:r>
          </a:p>
        </p:txBody>
      </p:sp>
    </p:spTree>
    <p:extLst>
      <p:ext uri="{BB962C8B-B14F-4D97-AF65-F5344CB8AC3E}">
        <p14:creationId xmlns:p14="http://schemas.microsoft.com/office/powerpoint/2010/main" val="355776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0"/>
            <a:ext cx="7620000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0">
            <a:spAutoFit/>
          </a:bodyPr>
          <a:lstStyle/>
          <a:p>
            <a:pPr marL="742950" indent="-28575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14-day </a:t>
            </a:r>
            <a:r>
              <a:rPr lang="en-US" sz="2400" b="1" dirty="0">
                <a:solidFill>
                  <a:prstClr val="black"/>
                </a:solidFill>
              </a:rPr>
              <a:t>average streamflow compared</a:t>
            </a:r>
          </a:p>
          <a:p>
            <a:pPr marL="742950" indent="-285750" algn="ctr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</a:rPr>
              <a:t>t</a:t>
            </a:r>
            <a:r>
              <a:rPr lang="en-US" sz="2400" b="1" dirty="0" smtClean="0">
                <a:solidFill>
                  <a:prstClr val="black"/>
                </a:solidFill>
              </a:rPr>
              <a:t>o </a:t>
            </a:r>
            <a:r>
              <a:rPr lang="en-US" sz="2400" b="1" dirty="0">
                <a:solidFill>
                  <a:prstClr val="black"/>
                </a:solidFill>
              </a:rPr>
              <a:t>historical streamflow for the day of year</a:t>
            </a:r>
          </a:p>
        </p:txBody>
      </p:sp>
      <p:pic>
        <p:nvPicPr>
          <p:cNvPr id="20482" name="Picture 2" descr="map legend for 7-day average streamflow conditio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245359"/>
            <a:ext cx="4505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429000" y="2514600"/>
            <a:ext cx="808318" cy="2057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F4ED"/>
              </a:solidFill>
            </a:endParaRPr>
          </a:p>
        </p:txBody>
      </p:sp>
      <p:pic>
        <p:nvPicPr>
          <p:cNvPr id="93186" name="Picture 2" descr="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66" y="904864"/>
            <a:ext cx="6779108" cy="434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794"/>
            <a:ext cx="8534400" cy="43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92431" y="0"/>
            <a:ext cx="7220888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457200">
            <a:spAutoFit/>
          </a:bodyPr>
          <a:lstStyle/>
          <a:p>
            <a:pPr marL="742950" indent="-28575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14-day </a:t>
            </a:r>
            <a:r>
              <a:rPr lang="en-US" sz="2400" b="1" dirty="0">
                <a:solidFill>
                  <a:prstClr val="black"/>
                </a:solidFill>
              </a:rPr>
              <a:t>average </a:t>
            </a:r>
            <a:r>
              <a:rPr lang="en-US" sz="2400" b="1" dirty="0" err="1">
                <a:solidFill>
                  <a:prstClr val="black"/>
                </a:solidFill>
              </a:rPr>
              <a:t>streamflow</a:t>
            </a:r>
            <a:r>
              <a:rPr lang="en-US" sz="2400" b="1" dirty="0">
                <a:solidFill>
                  <a:prstClr val="black"/>
                </a:solidFill>
              </a:rPr>
              <a:t> compared</a:t>
            </a:r>
          </a:p>
          <a:p>
            <a:pPr marL="742950" indent="-28575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</a:rPr>
              <a:t>t</a:t>
            </a:r>
            <a:r>
              <a:rPr lang="en-US" sz="2400" b="1" dirty="0" smtClean="0">
                <a:solidFill>
                  <a:prstClr val="black"/>
                </a:solidFill>
              </a:rPr>
              <a:t>o </a:t>
            </a:r>
            <a:r>
              <a:rPr lang="en-US" sz="2400" b="1" dirty="0">
                <a:solidFill>
                  <a:prstClr val="black"/>
                </a:solidFill>
              </a:rPr>
              <a:t>historical </a:t>
            </a:r>
            <a:r>
              <a:rPr lang="en-US" sz="2400" b="1" dirty="0" err="1">
                <a:solidFill>
                  <a:prstClr val="black"/>
                </a:solidFill>
              </a:rPr>
              <a:t>streamflow</a:t>
            </a:r>
            <a:r>
              <a:rPr lang="en-US" sz="2400" b="1" dirty="0">
                <a:solidFill>
                  <a:prstClr val="black"/>
                </a:solidFill>
              </a:rPr>
              <a:t> for the day of year</a:t>
            </a:r>
          </a:p>
        </p:txBody>
      </p:sp>
      <p:pic>
        <p:nvPicPr>
          <p:cNvPr id="21508" name="Picture 2" descr="map legend for 7-day average streamflow condition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257800"/>
            <a:ext cx="4505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5105400" y="3739194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FF0000"/>
                </a:solidFill>
              </a:rPr>
              <a:t>Percentile</a:t>
            </a:r>
          </a:p>
        </p:txBody>
      </p:sp>
      <p:cxnSp>
        <p:nvCxnSpPr>
          <p:cNvPr id="21510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1181100" y="3086100"/>
            <a:ext cx="533400" cy="3048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327585" y="4282274"/>
            <a:ext cx="401174" cy="2164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rot="5400000">
            <a:off x="2350995" y="4429897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1676400" y="4112997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Percentile</a:t>
            </a:r>
          </a:p>
        </p:txBody>
      </p: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47700" y="2463969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40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</a:rPr>
              <a:t> Percentile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200400" y="4022383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9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Percentile</a:t>
            </a:r>
          </a:p>
        </p:txBody>
      </p:sp>
      <p:sp>
        <p:nvSpPr>
          <p:cNvPr id="5" name="Down Arrow 4"/>
          <p:cNvSpPr/>
          <p:nvPr/>
        </p:nvSpPr>
        <p:spPr>
          <a:xfrm>
            <a:off x="5529278" y="3990236"/>
            <a:ext cx="166746" cy="3707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F4ED"/>
              </a:solidFill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6324600" y="445112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</a:rPr>
              <a:t> Percentile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4000500" y="1440348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9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600" b="1" dirty="0" smtClean="0">
                <a:solidFill>
                  <a:srgbClr val="FF0000"/>
                </a:solidFill>
              </a:rPr>
              <a:t> Percentile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5486400" cy="24899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Republican River Basin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8392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Hugh Butler:</a:t>
            </a:r>
            <a:r>
              <a:rPr lang="en-US" sz="2800" b="1" dirty="0" smtClean="0"/>
              <a:t>  </a:t>
            </a:r>
            <a:r>
              <a:rPr lang="en-US" sz="2000" dirty="0" smtClean="0"/>
              <a:t>33.6%(</a:t>
            </a:r>
            <a:r>
              <a:rPr lang="en-US" sz="2000" dirty="0" smtClean="0">
                <a:solidFill>
                  <a:srgbClr val="FF0000"/>
                </a:solidFill>
              </a:rPr>
              <a:t>28.6%</a:t>
            </a:r>
            <a:r>
              <a:rPr lang="en-US" sz="2000" dirty="0" smtClean="0"/>
              <a:t>) of conservation pool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Enders:</a:t>
            </a:r>
            <a:r>
              <a:rPr lang="en-US" sz="2800" dirty="0" smtClean="0"/>
              <a:t> </a:t>
            </a:r>
            <a:r>
              <a:rPr lang="en-US" sz="2000" dirty="0" smtClean="0"/>
              <a:t>23.1% (</a:t>
            </a:r>
            <a:r>
              <a:rPr lang="en-US" sz="2000" dirty="0" smtClean="0">
                <a:solidFill>
                  <a:srgbClr val="FF0000"/>
                </a:solidFill>
              </a:rPr>
              <a:t>24.2%</a:t>
            </a:r>
            <a:r>
              <a:rPr lang="en-US" sz="2000" dirty="0" smtClean="0"/>
              <a:t>) of conservation pool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Harry </a:t>
            </a:r>
            <a:r>
              <a:rPr lang="en-US" sz="2800" b="1" u="sng" dirty="0" err="1" smtClean="0"/>
              <a:t>Strunk</a:t>
            </a:r>
            <a:r>
              <a:rPr lang="en-US" sz="2800" b="1" u="sng" dirty="0" smtClean="0"/>
              <a:t>:</a:t>
            </a:r>
            <a:r>
              <a:rPr lang="en-US" sz="2800" b="1" dirty="0" smtClean="0"/>
              <a:t> </a:t>
            </a:r>
            <a:r>
              <a:rPr lang="en-US" sz="2000" dirty="0" smtClean="0"/>
              <a:t>92.4%(</a:t>
            </a:r>
            <a:r>
              <a:rPr lang="en-US" sz="2000" dirty="0" smtClean="0">
                <a:solidFill>
                  <a:srgbClr val="FF0000"/>
                </a:solidFill>
              </a:rPr>
              <a:t>100%</a:t>
            </a:r>
            <a:r>
              <a:rPr lang="en-US" sz="2000" dirty="0" smtClean="0"/>
              <a:t>) of conservation pool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Swanson:</a:t>
            </a:r>
            <a:r>
              <a:rPr lang="en-US" sz="2800" dirty="0" smtClean="0"/>
              <a:t> </a:t>
            </a:r>
            <a:r>
              <a:rPr lang="en-US" sz="2000" dirty="0" smtClean="0"/>
              <a:t>36.8% (</a:t>
            </a:r>
            <a:r>
              <a:rPr lang="en-US" sz="2000" dirty="0" smtClean="0">
                <a:solidFill>
                  <a:srgbClr val="FF0000"/>
                </a:solidFill>
              </a:rPr>
              <a:t>40.8%</a:t>
            </a:r>
            <a:r>
              <a:rPr lang="en-US" sz="2000" dirty="0" smtClean="0"/>
              <a:t>) of conservation pool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90750"/>
              </p:ext>
            </p:extLst>
          </p:nvPr>
        </p:nvGraphicFramePr>
        <p:xfrm>
          <a:off x="2438400" y="762000"/>
          <a:ext cx="4343400" cy="42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" name="CorelDRAW" r:id="rId5" imgW="3094200" imgH="634680" progId="">
                  <p:embed/>
                </p:oleObj>
              </mc:Choice>
              <mc:Fallback>
                <p:oleObj name="CorelDRAW" r:id="rId5" imgW="309420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762000"/>
                        <a:ext cx="4343400" cy="422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76200" y="5805488"/>
            <a:ext cx="708660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Source: BOR  http://</a:t>
            </a:r>
            <a:r>
              <a:rPr lang="en-US" sz="1800" b="1" dirty="0" smtClean="0">
                <a:solidFill>
                  <a:srgbClr val="0000FF"/>
                </a:solidFill>
              </a:rPr>
              <a:t>www.usbr.gov/gp/lakes_reservoirs</a:t>
            </a:r>
            <a:endParaRPr lang="en-US" sz="1800" b="1" dirty="0">
              <a:solidFill>
                <a:srgbClr val="0066FF"/>
              </a:solidFill>
            </a:endParaRPr>
          </a:p>
          <a:p>
            <a:pPr marL="742950" indent="-285750" algn="ctr">
              <a:spcBef>
                <a:spcPct val="50000"/>
              </a:spcBef>
            </a:pPr>
            <a:endParaRPr lang="en-US" sz="1800" b="1" dirty="0">
              <a:solidFill>
                <a:srgbClr val="0066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3429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*values in red are from the last CARC meeting in May 2015.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2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Republican River Basin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001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3000" b="1" u="sng" dirty="0" smtClean="0"/>
              <a:t>Harlan County Current Conditions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000" dirty="0" smtClean="0"/>
              <a:t>Conservation Pool is 48.3% full (</a:t>
            </a:r>
            <a:r>
              <a:rPr lang="en-US" sz="3000" dirty="0" smtClean="0">
                <a:solidFill>
                  <a:srgbClr val="FF0000"/>
                </a:solidFill>
              </a:rPr>
              <a:t>60.3%</a:t>
            </a:r>
            <a:r>
              <a:rPr lang="en-US" sz="3000" dirty="0" smtClean="0"/>
              <a:t>)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000" dirty="0" smtClean="0"/>
              <a:t>151,824 Acre-Feet in storage compared to </a:t>
            </a:r>
            <a:r>
              <a:rPr lang="en-US" sz="3000" dirty="0" smtClean="0">
                <a:solidFill>
                  <a:srgbClr val="FF0000"/>
                </a:solidFill>
              </a:rPr>
              <a:t>189,484</a:t>
            </a:r>
            <a:r>
              <a:rPr lang="en-US" sz="3000" dirty="0" smtClean="0"/>
              <a:t> Acre-Feet (AF) of water in storage during May 2015.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000" dirty="0" smtClean="0"/>
              <a:t>Last year at this time, 143,496 AF was in storage.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3000" dirty="0" smtClean="0"/>
              <a:t>Historical average storage for this time of the year is 213,720 AF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38701"/>
              </p:ext>
            </p:extLst>
          </p:nvPr>
        </p:nvGraphicFramePr>
        <p:xfrm>
          <a:off x="2362200" y="762000"/>
          <a:ext cx="4343400" cy="4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3" name="CorelDRAW" r:id="rId4" imgW="3094200" imgH="634680" progId="">
                  <p:embed/>
                </p:oleObj>
              </mc:Choice>
              <mc:Fallback>
                <p:oleObj name="CorelDRAW" r:id="rId4" imgW="3094200" imgH="63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762000"/>
                        <a:ext cx="4343400" cy="4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300318" y="5691841"/>
            <a:ext cx="6400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0">
            <a:spAutoFit/>
          </a:bodyPr>
          <a:lstStyle/>
          <a:p>
            <a:pPr marL="742950" indent="-285750"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</a:rPr>
              <a:t>Source: BOR http://www.usbr.gov/gp/lakes_reservoirs/</a:t>
            </a:r>
          </a:p>
        </p:txBody>
      </p:sp>
      <p:pic>
        <p:nvPicPr>
          <p:cNvPr id="71726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82" y="473934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5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Water Supply Summary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900" dirty="0" smtClean="0"/>
              <a:t>No hydrological issues in the state as we go into winter.  Low flows are noticeable in the Republican River Basin.</a:t>
            </a:r>
          </a:p>
          <a:p>
            <a:pPr marL="0" indent="0">
              <a:buNone/>
            </a:pPr>
            <a:endParaRPr lang="en-US" sz="1900" dirty="0"/>
          </a:p>
          <a:p>
            <a:pPr>
              <a:buFont typeface="Wingdings" pitchFamily="2" charset="2"/>
              <a:buChar char="v"/>
            </a:pPr>
            <a:r>
              <a:rPr lang="en-US" sz="1900" dirty="0" smtClean="0"/>
              <a:t>Lake </a:t>
            </a:r>
            <a:r>
              <a:rPr lang="en-US" sz="1900" dirty="0" err="1" smtClean="0"/>
              <a:t>McConaughy</a:t>
            </a:r>
            <a:r>
              <a:rPr lang="en-US" sz="1900" dirty="0" smtClean="0"/>
              <a:t> is currently:</a:t>
            </a:r>
          </a:p>
          <a:p>
            <a:pPr lvl="1">
              <a:buFont typeface="Wingdings" pitchFamily="2" charset="2"/>
              <a:buChar char="v"/>
            </a:pPr>
            <a:r>
              <a:rPr lang="en-US" sz="1500" u="sng" dirty="0" smtClean="0">
                <a:solidFill>
                  <a:srgbClr val="FF0000"/>
                </a:solidFill>
              </a:rPr>
              <a:t>4.7 </a:t>
            </a:r>
            <a:r>
              <a:rPr lang="en-US" sz="1500" u="sng" dirty="0">
                <a:solidFill>
                  <a:srgbClr val="FF0000"/>
                </a:solidFill>
              </a:rPr>
              <a:t>feet </a:t>
            </a:r>
            <a:r>
              <a:rPr lang="en-US" sz="1500" u="sng" dirty="0" smtClean="0">
                <a:solidFill>
                  <a:srgbClr val="FF0000"/>
                </a:solidFill>
              </a:rPr>
              <a:t>higher </a:t>
            </a:r>
            <a:r>
              <a:rPr lang="en-US" sz="1500" dirty="0">
                <a:solidFill>
                  <a:prstClr val="black"/>
                </a:solidFill>
              </a:rPr>
              <a:t>than it was during the last CARC meeting in </a:t>
            </a:r>
            <a:r>
              <a:rPr lang="en-US" sz="1500" dirty="0" smtClean="0">
                <a:solidFill>
                  <a:prstClr val="black"/>
                </a:solidFill>
              </a:rPr>
              <a:t>May 2015.</a:t>
            </a:r>
            <a:endParaRPr lang="en-US" sz="1500" dirty="0" smtClean="0"/>
          </a:p>
          <a:p>
            <a:pPr lvl="1">
              <a:buFont typeface="Wingdings" pitchFamily="2" charset="2"/>
              <a:buChar char="v"/>
            </a:pPr>
            <a:r>
              <a:rPr lang="en-US" sz="1500" dirty="0" smtClean="0"/>
              <a:t>The inflows have decreased over the last few weeks  and are currently about 85% of normal for this time of year.</a:t>
            </a:r>
          </a:p>
          <a:p>
            <a:pPr lvl="1">
              <a:buFont typeface="Wingdings" pitchFamily="2" charset="2"/>
              <a:buChar char="v"/>
            </a:pPr>
            <a:r>
              <a:rPr lang="en-US" sz="1500" dirty="0" smtClean="0"/>
              <a:t>Elevation is about 12 feet higher than at this time last year.</a:t>
            </a:r>
            <a:endParaRPr lang="en-US" sz="1900" dirty="0" smtClean="0"/>
          </a:p>
          <a:p>
            <a:pPr>
              <a:buFont typeface="Wingdings" pitchFamily="2" charset="2"/>
              <a:buChar char="v"/>
            </a:pPr>
            <a:r>
              <a:rPr lang="en-US" sz="1900" dirty="0" smtClean="0"/>
              <a:t>Overall, storage in the Republican River basin has declined since the last CARC meeting due to the impact of seasonal irrigation.</a:t>
            </a:r>
          </a:p>
          <a:p>
            <a:pPr lvl="1">
              <a:buFont typeface="Wingdings" pitchFamily="2" charset="2"/>
              <a:buChar char="v"/>
            </a:pPr>
            <a:r>
              <a:rPr lang="en-US" sz="1500" dirty="0" smtClean="0"/>
              <a:t>Harlan County is currently:</a:t>
            </a:r>
          </a:p>
          <a:p>
            <a:pPr lvl="2">
              <a:buFont typeface="Wingdings" pitchFamily="2" charset="2"/>
              <a:buChar char="v"/>
            </a:pPr>
            <a:r>
              <a:rPr lang="en-US" sz="1100" u="sng" dirty="0" smtClean="0">
                <a:solidFill>
                  <a:srgbClr val="FF0000"/>
                </a:solidFill>
              </a:rPr>
              <a:t>37,660 Acre-Feet lower </a:t>
            </a:r>
            <a:r>
              <a:rPr lang="en-US" sz="1100" dirty="0" smtClean="0"/>
              <a:t>than in May 2015 (last CARC meeting) </a:t>
            </a:r>
          </a:p>
          <a:p>
            <a:pPr lvl="2">
              <a:buFont typeface="Wingdings" pitchFamily="2" charset="2"/>
              <a:buChar char="v"/>
            </a:pPr>
            <a:r>
              <a:rPr lang="en-US" sz="1100" u="sng" dirty="0" smtClean="0">
                <a:solidFill>
                  <a:srgbClr val="FF0000"/>
                </a:solidFill>
              </a:rPr>
              <a:t>61,896 AF lower </a:t>
            </a:r>
            <a:r>
              <a:rPr lang="en-US" sz="1100" dirty="0" smtClean="0"/>
              <a:t>than the historical average for this time of year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Any Questions ?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3" y="1143000"/>
            <a:ext cx="2374107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409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143000" y="990600"/>
            <a:ext cx="701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0"/>
              </a:spcBef>
              <a:buFontTx/>
              <a:buChar char=" "/>
            </a:pPr>
            <a:endParaRPr lang="en-US" sz="2600" b="1" dirty="0" smtClean="0">
              <a:solidFill>
                <a:srgbClr val="6633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sz="2600" b="1" dirty="0" smtClean="0">
                <a:solidFill>
                  <a:srgbClr val="663300"/>
                </a:solidFill>
              </a:rPr>
              <a:t>Brian Fuchs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600" b="1" dirty="0" smtClean="0">
                <a:solidFill>
                  <a:srgbClr val="663300"/>
                </a:solidFill>
              </a:rPr>
              <a:t>    </a:t>
            </a:r>
            <a:r>
              <a:rPr lang="en-US" sz="2600" b="1" dirty="0" smtClean="0">
                <a:solidFill>
                  <a:srgbClr val="663300"/>
                </a:solidFill>
                <a:hlinkClick r:id="rId3"/>
              </a:rPr>
              <a:t>bfuchs2@unl.edu</a:t>
            </a:r>
            <a:endParaRPr lang="en-US" sz="2600" b="1" dirty="0" smtClean="0">
              <a:solidFill>
                <a:srgbClr val="6633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663300"/>
                </a:solidFill>
              </a:rPr>
              <a:t> </a:t>
            </a:r>
            <a:r>
              <a:rPr lang="en-US" sz="2600" b="1" dirty="0" smtClean="0">
                <a:solidFill>
                  <a:srgbClr val="663300"/>
                </a:solidFill>
              </a:rPr>
              <a:t>   402-472-6775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600" b="1" dirty="0" smtClean="0">
              <a:solidFill>
                <a:srgbClr val="663300"/>
              </a:solidFill>
            </a:endParaRPr>
          </a:p>
          <a:p>
            <a:pPr marL="342900" indent="-342900" algn="ctr">
              <a:lnSpc>
                <a:spcPct val="90000"/>
              </a:lnSpc>
              <a:buFontTx/>
              <a:buChar char=" "/>
            </a:pPr>
            <a:r>
              <a:rPr lang="en-US" sz="2600" b="1" dirty="0">
                <a:solidFill>
                  <a:srgbClr val="663300"/>
                </a:solidFill>
              </a:rPr>
              <a:t>Mark Svoboda</a:t>
            </a:r>
          </a:p>
          <a:p>
            <a:pPr marL="342900" indent="-342900" algn="ctr">
              <a:lnSpc>
                <a:spcPct val="90000"/>
              </a:lnSpc>
              <a:buFontTx/>
              <a:buChar char=" "/>
            </a:pPr>
            <a:r>
              <a:rPr lang="en-US" sz="2600" b="1" dirty="0">
                <a:solidFill>
                  <a:srgbClr val="663300"/>
                </a:solidFill>
                <a:hlinkClick r:id="rId4"/>
              </a:rPr>
              <a:t>msvoboda2@unl.edu</a:t>
            </a:r>
            <a:endParaRPr lang="en-US" sz="2600" b="1" dirty="0">
              <a:solidFill>
                <a:srgbClr val="663300"/>
              </a:solidFill>
            </a:endParaRPr>
          </a:p>
          <a:p>
            <a:pPr marL="342900" indent="-342900" algn="ctr">
              <a:lnSpc>
                <a:spcPct val="90000"/>
              </a:lnSpc>
              <a:buFontTx/>
              <a:buChar char=" "/>
            </a:pPr>
            <a:r>
              <a:rPr lang="en-US" sz="2600" b="1" dirty="0">
                <a:solidFill>
                  <a:srgbClr val="663300"/>
                </a:solidFill>
              </a:rPr>
              <a:t>402-472-8238</a:t>
            </a: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buFontTx/>
              <a:buChar char=" "/>
            </a:pPr>
            <a:endParaRPr lang="en-US" sz="2600" b="1" dirty="0">
              <a:solidFill>
                <a:srgbClr val="663300"/>
              </a:solidFill>
            </a:endParaRP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sz="2000" b="1" dirty="0">
                <a:solidFill>
                  <a:srgbClr val="663300"/>
                </a:solidFill>
              </a:rPr>
              <a:t>National Drought Mitigation Center</a:t>
            </a: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sz="2000" b="1" dirty="0">
                <a:solidFill>
                  <a:srgbClr val="663300"/>
                </a:solidFill>
              </a:rPr>
              <a:t>School of Natural Resources</a:t>
            </a: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buFontTx/>
              <a:buChar char=" "/>
            </a:pPr>
            <a:r>
              <a:rPr lang="en-US" sz="2000" b="1" dirty="0">
                <a:solidFill>
                  <a:srgbClr val="663300"/>
                </a:solidFill>
              </a:rPr>
              <a:t>University of Nebraska-Lincoln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677400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663300"/>
                </a:solidFill>
              </a:rPr>
              <a:t/>
            </a:r>
            <a:br>
              <a:rPr lang="en-US" sz="3600" b="1" dirty="0" smtClean="0">
                <a:solidFill>
                  <a:srgbClr val="663300"/>
                </a:solidFill>
              </a:rPr>
            </a:br>
            <a:r>
              <a:rPr lang="en-US" sz="3600" b="1" dirty="0" smtClean="0">
                <a:solidFill>
                  <a:srgbClr val="663300"/>
                </a:solidFill>
              </a:rPr>
              <a:t> Contact Information:</a:t>
            </a:r>
          </a:p>
        </p:txBody>
      </p:sp>
      <p:pic>
        <p:nvPicPr>
          <p:cNvPr id="1027" name="Picture 3" descr="Y:\NDMC Logos\NDMC_logo_color04260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040126"/>
            <a:ext cx="2185988" cy="97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3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0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rought Monitor for usd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9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droughtmonitor.unl.edu/data/chng/pngs/20151110/20151110_conus_chng_3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16"/>
            <a:ext cx="8915400" cy="68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droughtmonitor.unl.edu/data/chng/pngs/20151110/20151110_conus_chng_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09"/>
            <a:ext cx="88392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droughtmonitor.unl.edu/data/chng/pngs/20151110/20151110_conus_chng_52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8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droughtmonitor.unl.edu/data/pngs/20151110/20151110_high_plains_t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7976"/>
            <a:ext cx="12954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99994"/>
            <a:ext cx="12223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NDMC2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NDMC5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1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2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3_NDMC_Template_2012_v3">
  <a:themeElements>
    <a:clrScheme name="NDMC 2012">
      <a:dk1>
        <a:sysClr val="windowText" lastClr="000000"/>
      </a:dk1>
      <a:lt1>
        <a:srgbClr val="F5F4ED"/>
      </a:lt1>
      <a:dk2>
        <a:srgbClr val="3F3F3F"/>
      </a:dk2>
      <a:lt2>
        <a:srgbClr val="E8E6DC"/>
      </a:lt2>
      <a:accent1>
        <a:srgbClr val="036333"/>
      </a:accent1>
      <a:accent2>
        <a:srgbClr val="FAAA00"/>
      </a:accent2>
      <a:accent3>
        <a:srgbClr val="68A385"/>
      </a:accent3>
      <a:accent4>
        <a:srgbClr val="7AB6F5"/>
      </a:accent4>
      <a:accent5>
        <a:srgbClr val="DF73F5"/>
      </a:accent5>
      <a:accent6>
        <a:srgbClr val="A5D7B4"/>
      </a:accent6>
      <a:hlink>
        <a:srgbClr val="036333"/>
      </a:hlink>
      <a:folHlink>
        <a:srgbClr val="68A3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NR 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13393</TotalTime>
  <Words>614</Words>
  <Application>Microsoft Office PowerPoint</Application>
  <PresentationFormat>On-screen Show (4:3)</PresentationFormat>
  <Paragraphs>96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76" baseType="lpstr">
      <vt:lpstr>Arial</vt:lpstr>
      <vt:lpstr>Calibri</vt:lpstr>
      <vt:lpstr>Minion</vt:lpstr>
      <vt:lpstr>Symbol</vt:lpstr>
      <vt:lpstr>Times New Roman</vt:lpstr>
      <vt:lpstr>URWGroteskT</vt:lpstr>
      <vt:lpstr>Verdana</vt:lpstr>
      <vt:lpstr>Wingdings</vt:lpstr>
      <vt:lpstr>SNR 1</vt:lpstr>
      <vt:lpstr>1_SNR 1</vt:lpstr>
      <vt:lpstr>2_SNR 1</vt:lpstr>
      <vt:lpstr>3_SNR 1</vt:lpstr>
      <vt:lpstr>4_SNR 1</vt:lpstr>
      <vt:lpstr>5_SNR 1</vt:lpstr>
      <vt:lpstr>6_SNR 1</vt:lpstr>
      <vt:lpstr>7_SNR 1</vt:lpstr>
      <vt:lpstr>8_SNR 1</vt:lpstr>
      <vt:lpstr>9_SNR 1</vt:lpstr>
      <vt:lpstr>10_SNR 1</vt:lpstr>
      <vt:lpstr>11_SNR 1</vt:lpstr>
      <vt:lpstr>12_SNR 1</vt:lpstr>
      <vt:lpstr>13_SNR 1</vt:lpstr>
      <vt:lpstr>14_SNR 1</vt:lpstr>
      <vt:lpstr>15_SNR 1</vt:lpstr>
      <vt:lpstr>16_SNR 1</vt:lpstr>
      <vt:lpstr>17_SNR 1</vt:lpstr>
      <vt:lpstr>NDMC2</vt:lpstr>
      <vt:lpstr>6_NDMC_Template_2012_v3</vt:lpstr>
      <vt:lpstr>7_NDMC_Template_2012_v3</vt:lpstr>
      <vt:lpstr>8_NDMC_Template_2012_v3</vt:lpstr>
      <vt:lpstr>9_NDMC_Template_2012_v3</vt:lpstr>
      <vt:lpstr>NDMC5</vt:lpstr>
      <vt:lpstr>10_NDMC_Template_2012_v3</vt:lpstr>
      <vt:lpstr>11_NDMC_Template_2012_v3</vt:lpstr>
      <vt:lpstr>12_NDMC_Template_2012_v3</vt:lpstr>
      <vt:lpstr>13_NDMC_Template_2012_v3</vt:lpstr>
      <vt:lpstr>Drawing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Climate/Drought Summary</vt:lpstr>
      <vt:lpstr>Climate/Drought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Republican River Basin</vt:lpstr>
      <vt:lpstr>Republican River Basin</vt:lpstr>
      <vt:lpstr>Water Supply Summary</vt:lpstr>
      <vt:lpstr>Any Questions ?</vt:lpstr>
      <vt:lpstr>  Contact Information:</vt:lpstr>
    </vt:vector>
  </TitlesOfParts>
  <Company>Univ of Nebraska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msvoboda2@unl.edu</dc:creator>
  <cp:lastModifiedBy>Brian Fuchs</cp:lastModifiedBy>
  <cp:revision>569</cp:revision>
  <cp:lastPrinted>2012-11-28T15:33:49Z</cp:lastPrinted>
  <dcterms:created xsi:type="dcterms:W3CDTF">2000-08-03T19:59:29Z</dcterms:created>
  <dcterms:modified xsi:type="dcterms:W3CDTF">2015-11-17T15:03:34Z</dcterms:modified>
</cp:coreProperties>
</file>